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6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2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9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9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5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8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1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3500-9C92-4547-B5B2-89F278F60476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39E0-5DFD-4972-95C9-C0155930A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0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cbs-bk.ru/" TargetMode="Externa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s://www.bookvoed.ru/files/1836/25/40/21/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5"/>
          <a:stretch/>
        </p:blipFill>
        <p:spPr bwMode="auto">
          <a:xfrm>
            <a:off x="1347801" y="1412775"/>
            <a:ext cx="6924675" cy="4003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9992" y="476672"/>
            <a:ext cx="6552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Централизованная библиотечная система городского округа Большой Камень Центральная городская библиотека имени М. И. Ладынского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139" y="63093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7157" y="5672028"/>
            <a:ext cx="7569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виртуальная выставка к 710-летию со дня рождения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9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6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Несмотря на существование перевода отрывка - десятой новеллы десятого дня -  сделанного поэтом Константином Батюшковым, честь первого переводчика «Декамерона» принадлежит всё же академику Александру Николаевичу Веселовскому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который много лет занимался изучением жизни и творчества знаменитого итальянского писателя.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Боккаччо, Дж.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Декамерон / Дж</a:t>
            </a:r>
            <a:r>
              <a:rPr lang="ru-RU" sz="1400" dirty="0" smtClean="0"/>
              <a:t>. Боккаччо</a:t>
            </a:r>
            <a:r>
              <a:rPr lang="ru-RU" sz="1400" dirty="0"/>
              <a:t>; пер. с ит. А</a:t>
            </a:r>
            <a:r>
              <a:rPr lang="ru-RU" sz="1400" dirty="0" smtClean="0"/>
              <a:t>. Н. Веселовского</a:t>
            </a:r>
            <a:r>
              <a:rPr lang="ru-RU" sz="1400" dirty="0"/>
              <a:t>. - Владивосток : Издательство Дальневосточного университета, 1988. - 704 с. - ISBN 5-7444-0071-0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8094"/>
            <a:ext cx="2609868" cy="4099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108401" y="5019923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87416" y="1140812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6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Перевод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Веселовского справедливо считается значительным памятником русского переводческого искусства. Отмеченный глубоким проникновением в содержание и стиль книги, этот перевод доносит до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 и стилистическую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манеру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Боккаччо и лексическое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богатство подлинника.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Боккаччо, Дж.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Декамерон / Дж</a:t>
            </a:r>
            <a:r>
              <a:rPr lang="ru-RU" sz="1400" dirty="0" smtClean="0"/>
              <a:t>. Боккаччо</a:t>
            </a:r>
            <a:r>
              <a:rPr lang="ru-RU" sz="1400" dirty="0"/>
              <a:t>; пер. с итал. А</a:t>
            </a:r>
            <a:r>
              <a:rPr lang="ru-RU" sz="1400" dirty="0" smtClean="0"/>
              <a:t>. Н. Веселовского</a:t>
            </a:r>
            <a:r>
              <a:rPr lang="ru-RU" sz="1400" dirty="0"/>
              <a:t>. - Москва : РИПОЛ КЛАССИК, 1997. - 832 с. - (Бессмертная библиотека).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7221"/>
            <a:ext cx="2777876" cy="438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113015" y="4967436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108401" y="1140812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936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СПАСИБО ЗА ПРОСМОТР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484784"/>
            <a:ext cx="3986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контакты: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Большой Камень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Карла Маркса, 4б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8(42335)5-17-17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8(42335)5-34-64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 почта: bibliobk@mail.ru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Сайт: https://www.cbs-bk.ru/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Автор-составитель: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Андреева Ольга Владимировна, главный библиограф  ЦГБ им. М. И. Ладынского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9857" r="9740" b="9196"/>
          <a:stretch/>
        </p:blipFill>
        <p:spPr bwMode="auto">
          <a:xfrm>
            <a:off x="6429375" y="4067175"/>
            <a:ext cx="1085850" cy="111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61789" y="3516109"/>
            <a:ext cx="240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https://www.cbs-bk.ru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2" b="2957"/>
          <a:stretch/>
        </p:blipFill>
        <p:spPr bwMode="auto">
          <a:xfrm>
            <a:off x="1115616" y="3709789"/>
            <a:ext cx="2989881" cy="2360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C:\Users\User\Desktop\KUl1Px6RFIc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99" b="100000" l="4181" r="99733">
                        <a14:foregroundMark x1="53292" y1="37989" x2="53292" y2="37989"/>
                        <a14:foregroundMark x1="57028" y1="34164" x2="57028" y2="34164"/>
                        <a14:foregroundMark x1="60943" y1="34431" x2="60943" y2="34431"/>
                        <a14:foregroundMark x1="64591" y1="33808" x2="64591" y2="33808"/>
                        <a14:foregroundMark x1="48932" y1="42616" x2="48932" y2="42616"/>
                        <a14:foregroundMark x1="48932" y1="46441" x2="48932" y2="46441"/>
                        <a14:foregroundMark x1="49110" y1="50356" x2="49110" y2="50356"/>
                        <a14:foregroundMark x1="49110" y1="45463" x2="49110" y2="45463"/>
                        <a14:foregroundMark x1="49466" y1="52669" x2="49466" y2="52669"/>
                        <a14:foregroundMark x1="48577" y1="57651" x2="48577" y2="57651"/>
                        <a14:foregroundMark x1="48932" y1="61121" x2="48932" y2="61121"/>
                        <a14:foregroundMark x1="48932" y1="65925" x2="48932" y2="65925"/>
                        <a14:foregroundMark x1="48043" y1="60587" x2="48043" y2="60587"/>
                        <a14:foregroundMark x1="49822" y1="60053" x2="49822" y2="60053"/>
                        <a14:foregroundMark x1="22776" y1="48577" x2="22776" y2="48577"/>
                        <a14:foregroundMark x1="19573" y1="51601" x2="19573" y2="51601"/>
                        <a14:foregroundMark x1="68505" y1="33986" x2="68505" y2="33986"/>
                        <a14:foregroundMark x1="68505" y1="37456" x2="68505" y2="37456"/>
                        <a14:foregroundMark x1="68327" y1="41370" x2="68327" y2="41370"/>
                        <a14:foregroundMark x1="68327" y1="46174" x2="68327" y2="46174"/>
                        <a14:foregroundMark x1="68149" y1="50178" x2="68149" y2="50178"/>
                        <a14:foregroundMark x1="68505" y1="53381" x2="68505" y2="53381"/>
                        <a14:foregroundMark x1="68149" y1="57473" x2="68149" y2="57473"/>
                        <a14:foregroundMark x1="76068" y1="63078" x2="76068" y2="63078"/>
                        <a14:foregroundMark x1="79448" y1="62900" x2="79448" y2="62900"/>
                        <a14:foregroundMark x1="79093" y1="64858" x2="79093" y2="64858"/>
                        <a14:foregroundMark x1="77491" y1="65747" x2="77491" y2="65747"/>
                        <a14:foregroundMark x1="77847" y1="66993" x2="77847" y2="66993"/>
                        <a14:foregroundMark x1="76068" y1="58986" x2="76068" y2="58986"/>
                        <a14:foregroundMark x1="79626" y1="55516" x2="79626" y2="55516"/>
                        <a14:foregroundMark x1="78737" y1="51601" x2="78737" y2="51601"/>
                        <a14:foregroundMark x1="78025" y1="56050" x2="78025" y2="56050"/>
                        <a14:foregroundMark x1="79804" y1="52491" x2="79804" y2="52491"/>
                        <a14:foregroundMark x1="81228" y1="44395" x2="81228" y2="44395"/>
                        <a14:foregroundMark x1="79804" y1="45819" x2="79804" y2="45819"/>
                        <a14:foregroundMark x1="78203" y1="45285" x2="78203" y2="45285"/>
                        <a14:foregroundMark x1="78381" y1="39947" x2="78381" y2="39947"/>
                        <a14:foregroundMark x1="78559" y1="36210" x2="78559" y2="36210"/>
                        <a14:foregroundMark x1="76779" y1="35498" x2="76779" y2="35498"/>
                        <a14:foregroundMark x1="64591" y1="38345" x2="64591" y2="38345"/>
                        <a14:foregroundMark x1="64769" y1="42082" x2="64769" y2="42082"/>
                        <a14:foregroundMark x1="63879" y1="45285" x2="63879" y2="45285"/>
                        <a14:foregroundMark x1="64769" y1="49822" x2="64769" y2="49822"/>
                        <a14:foregroundMark x1="64413" y1="53559" x2="64413" y2="53559"/>
                        <a14:foregroundMark x1="76068" y1="38523" x2="76068" y2="38523"/>
                        <a14:foregroundMark x1="64769" y1="57117" x2="64769" y2="57117"/>
                        <a14:foregroundMark x1="61121" y1="58007" x2="61121" y2="58007"/>
                        <a14:foregroundMark x1="60409" y1="61299" x2="60409" y2="61299"/>
                        <a14:foregroundMark x1="76601" y1="49288" x2="76601" y2="49288"/>
                        <a14:foregroundMark x1="79626" y1="67171" x2="79626" y2="67171"/>
                        <a14:foregroundMark x1="60587" y1="65391" x2="60587" y2="65391"/>
                        <a14:foregroundMark x1="56317" y1="65569" x2="56317" y2="65569"/>
                        <a14:foregroundMark x1="56317" y1="61477" x2="56317" y2="61477"/>
                        <a14:foregroundMark x1="59875" y1="54270" x2="59875" y2="54270"/>
                        <a14:foregroundMark x1="60409" y1="49466" x2="60409" y2="49466"/>
                        <a14:foregroundMark x1="61655" y1="53203" x2="61655" y2="53203"/>
                        <a14:foregroundMark x1="60765" y1="45819" x2="60765" y2="45819"/>
                        <a14:foregroundMark x1="60409" y1="42616" x2="60409" y2="42616"/>
                        <a14:foregroundMark x1="60587" y1="37278" x2="60587" y2="37278"/>
                        <a14:foregroundMark x1="56673" y1="38345" x2="56673" y2="38345"/>
                        <a14:foregroundMark x1="57028" y1="42260" x2="57028" y2="42260"/>
                        <a14:foregroundMark x1="81228" y1="33630" x2="81228" y2="33630"/>
                        <a14:foregroundMark x1="56317" y1="45819" x2="56317" y2="45819"/>
                        <a14:foregroundMark x1="55961" y1="49466" x2="55961" y2="49466"/>
                        <a14:foregroundMark x1="57384" y1="54448" x2="57384" y2="54448"/>
                        <a14:foregroundMark x1="56673" y1="58185" x2="56673" y2="58185"/>
                        <a14:foregroundMark x1="52758" y1="65925" x2="52758" y2="65925"/>
                        <a14:foregroundMark x1="52402" y1="60587" x2="52402" y2="60587"/>
                        <a14:foregroundMark x1="52580" y1="56762" x2="52580" y2="56762"/>
                        <a14:foregroundMark x1="52580" y1="53559" x2="52580" y2="53559"/>
                        <a14:foregroundMark x1="52936" y1="49466" x2="52936" y2="49466"/>
                        <a14:foregroundMark x1="52580" y1="45819" x2="52580" y2="45819"/>
                        <a14:foregroundMark x1="52936" y1="41726" x2="52936" y2="41726"/>
                        <a14:foregroundMark x1="76957" y1="42438" x2="76957" y2="42438"/>
                        <a14:foregroundMark x1="77135" y1="53025" x2="77135" y2="53025"/>
                        <a14:foregroundMark x1="78025" y1="54093" x2="78025" y2="54093"/>
                        <a14:foregroundMark x1="79804" y1="50356" x2="79804" y2="50356"/>
                        <a14:foregroundMark x1="45196" y1="65036" x2="45196" y2="65036"/>
                        <a14:backgroundMark x1="80160" y1="38345" x2="80160" y2="38345"/>
                        <a14:backgroundMark x1="79448" y1="60231" x2="79448" y2="60231"/>
                        <a14:backgroundMark x1="77313" y1="53203" x2="77313" y2="5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30988" r="15435" b="31342"/>
          <a:stretch/>
        </p:blipFill>
        <p:spPr bwMode="auto">
          <a:xfrm>
            <a:off x="1259632" y="1393225"/>
            <a:ext cx="3596875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57694" y="1140812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57694" y="5198418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052" y="1237943"/>
            <a:ext cx="469607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ДЖОВАННИ БОККАЧЧО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(1313-1375)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 это итальянский писатель и поэт, представитель эпохи Раннего Возрождения, который наряду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 своими кумирами — Данте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Петраркой — оказал существенное влияние на развитие не только средневековой итальянской литературы, но и европейской культуры в целом.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938088" y="6275527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938088" y="2438697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15" y="1164889"/>
            <a:ext cx="3665434" cy="50752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4382" y="620688"/>
            <a:ext cx="357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БИОГРАФИЯ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84733" y="1155589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5513" y="1484784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Будущий великий итальянский писатель, поэт и гуманист родился в июне 1313 года в семье купца и француженки.  В возрасте 17 лет Джованни начал было постигать премудрости отцовской профессии, но, быстро поняв, что не имеет склонности к купеческому занятию, переключился на изучение права. Параллельно, общаясь с учёными и образованными людьми, он и сам начинает создавать литературные произведения.  До «Декамерона» было ещё далеко, однако и «Охота Дианы», и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Филострато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», вышедшие из-под его пера в течение десятилетия, не менее значимые произведения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1341 году Боккаччо знакомится с Франческо Петраркой, который окажет огромное влияние и на самого Джованни, и на его творчество и станет его другом на всю жизнь. 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Лишь благодаря Петрарке мы  сейчас имеем возможность читать сборник новелл под названием «Декамерон» – вершину литературного творчества Боккаччо.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7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«Декамерон» – это повесть, состоящая из десяти новелл и ста рассказов, каждый из которых рассказывает один из главных героев. Семь </a:t>
            </a:r>
            <a:r>
              <a:rPr lang="ru-RU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юношей и три девушки встречаются в одной из церквей Флоренции в разгар страшнейшей эпидемии чумы, бушевавшей в городе в 1348 году. Не желая находиться в атмосфере всеобщей паники и ожидания смерти, они решают уехать на загородную виллу и забыть на время этот кошмар.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https://ndc.book24.ru/resize/820x1180/iblock/01c/01cffc875eedd90c40c02653254625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0" y="1484784"/>
            <a:ext cx="2870237" cy="4509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7794" y="5430516"/>
            <a:ext cx="4798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Боккаччо, Дж.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  Декамерон / Дж. Боккаччо; пер. с ит. А. Н. Веселовского. - Москва : НФ "Пушкинская б-ка"; АСТ, 2003. - 749 с. - (Золотой фонд мировой классики). - ISBN 5-94643-049-1. - ISBN 5-17-016024</a:t>
            </a:r>
            <a:endParaRPr lang="ru-RU" sz="1400" dirty="0"/>
          </a:p>
        </p:txBody>
      </p:sp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56877" y="1140812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77" y="5151910"/>
            <a:ext cx="38100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6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Молодые люди проводят вместе десять дней (дословно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»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десятидневник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). В процессе их общения появляется одно непременное условие - каждый вечер они рассказывают друг другу увлекательные истории – новеллы, которые и составляют содержание книги. Эти рассказы разнообразны по сюжетам и характеру, но преобладающее настроение большинства из них – веселье и юмор.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Боккаччо, Дж.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  Декамерон / Дж. Боккаччо; [пер. с ит. А. Н. Веселовского; стихи в пер. П. И. </a:t>
            </a:r>
            <a:r>
              <a:rPr lang="ru-RU" sz="1400" dirty="0" err="1" smtClean="0"/>
              <a:t>Вейнберга</a:t>
            </a:r>
            <a:r>
              <a:rPr lang="ru-RU" sz="1400" dirty="0" smtClean="0"/>
              <a:t>]. - Москва : АСТ, 2003. - 638 с. - (Мировая классика). - ISBN 5-17-017081-5 :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870237" cy="4493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57697" y="1155397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57697" y="5178103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6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азные сюжетные линии и события объединяются двумя основными темами: Боккаччо устами героев жёстко критикует духовенство (один из героев даже произносит такие слова: 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порочная и нечистая жизнь священнослужителей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»), а также с юмором пишет о весёлых проделках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влюблённых (иногда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мягко говоря нескромных).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Лишь в конце книги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появляются более серьёзные и строгие нотки.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Боккаччо, Дж.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  Декамерон / Дж. Боккаччо; [пер. с ит. А. Н. Веселовского; стихи в пер. П. И. </a:t>
            </a:r>
            <a:r>
              <a:rPr lang="ru-RU" sz="1400" dirty="0" err="1" smtClean="0"/>
              <a:t>Вейнберга</a:t>
            </a:r>
            <a:r>
              <a:rPr lang="ru-RU" sz="1400" dirty="0" smtClean="0"/>
              <a:t>]. - Москва : АСТ, 2003. - 638 с. - (Мировая классика). - ISBN 5-17-017081-5 :</a:t>
            </a:r>
            <a:endParaRPr lang="ru-RU" sz="1400" dirty="0"/>
          </a:p>
        </p:txBody>
      </p:sp>
      <p:pic>
        <p:nvPicPr>
          <p:cNvPr id="1026" name="Picture 2" descr="http://library.karelia.ru/img/storage/cover/cv28f0b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0" y="1484784"/>
            <a:ext cx="2893826" cy="4661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126657" y="4994225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79107" y="1140812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6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Сначала книга не получила поддержки среди читателей: итальянская интеллигенция презирала народный язык, полагая, что языком новой культуры должна стать латынь. Но вскоре  «Декамерон» стали жадно читать купцы, целенаправленно ища в нём сальности и непристойности. А уже в следующем столетии книга приобрела европейскую известность.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Боккаччо, Дж.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Декамерон / Дж</a:t>
            </a:r>
            <a:r>
              <a:rPr lang="ru-RU" sz="1400" dirty="0" smtClean="0"/>
              <a:t>. Боккаччо</a:t>
            </a:r>
            <a:r>
              <a:rPr lang="ru-RU" sz="1400" dirty="0"/>
              <a:t>; пер. с ит. И</a:t>
            </a:r>
            <a:r>
              <a:rPr lang="ru-RU" sz="1400" dirty="0" smtClean="0"/>
              <a:t>. Любимова</a:t>
            </a:r>
            <a:r>
              <a:rPr lang="ru-RU" sz="1400" dirty="0"/>
              <a:t>. - Москва : Художественная литература, 1989. - 671 с. - ISBN 5-280-00642-4. - ISBN 5-17-016024-0</a:t>
            </a:r>
          </a:p>
        </p:txBody>
      </p:sp>
      <p:pic>
        <p:nvPicPr>
          <p:cNvPr id="9" name="Picture 2" descr="https://basket-03.wb.ru/vol416/part41645/41645768/images/big/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r="9325"/>
          <a:stretch/>
        </p:blipFill>
        <p:spPr bwMode="auto">
          <a:xfrm>
            <a:off x="1115616" y="1393225"/>
            <a:ext cx="2836601" cy="4729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57697" y="4887114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93067" y="1232371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6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Из-за достаточно большого количества эротических сцен Церковь сразу и резко осудила произведение, назвав книгу безнравственной и наносящей ущерб институту духовенства. И даже  настаивала на отречении Боккаччо от авторства. Мучаясь от такого религиозного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хейта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», Боккаччо всерьёз собирался сжечь рукопись. К счастью, его верный друг Петрарка отговорил писателя от такого неразумного шага.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Боккаччо, Дж.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Декамерон / Дж</a:t>
            </a:r>
            <a:r>
              <a:rPr lang="ru-RU" sz="1400" dirty="0" smtClean="0"/>
              <a:t>. Боккаччо</a:t>
            </a:r>
            <a:r>
              <a:rPr lang="ru-RU" sz="1400" dirty="0"/>
              <a:t>; пер. с итал. Н</a:t>
            </a:r>
            <a:r>
              <a:rPr lang="ru-RU" sz="1400" dirty="0" smtClean="0"/>
              <a:t>. Любимова</a:t>
            </a:r>
            <a:r>
              <a:rPr lang="ru-RU" sz="1400" dirty="0"/>
              <a:t>. - Москва : Художественная литература, 1987. - 317 с. </a:t>
            </a:r>
          </a:p>
        </p:txBody>
      </p:sp>
      <p:pic>
        <p:nvPicPr>
          <p:cNvPr id="2050" name="Picture 2" descr="https://cdn1.ozone.ru/s3/multimedia-n/63268413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2325" b="4988"/>
          <a:stretch/>
        </p:blipFill>
        <p:spPr bwMode="auto">
          <a:xfrm>
            <a:off x="990336" y="1700808"/>
            <a:ext cx="2961881" cy="3933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10738" y="5178103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57697" y="1181248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732402_top-fon-com-p-shabloni-dlya-prezentatsii-korichnevii-fon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7"/>
          <a:stretch/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656" y="62068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ДЕКАМЕРОН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7064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 аналогии со знаменитым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дантевским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сочинением («Божественная комедия») «Декамерон» часто называют «Человеческой комедией». И неслучайно. Ведь центром «Декамерона» стал процесс самосознания личности. К тому же Боккаччо довёл до совершенства жанр новеллы, благодаря чему тот вышел на новый уровень – стал основополагающим для литературы итальянского Возрождения.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7794" y="5430516"/>
            <a:ext cx="479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Боккаччо, Дж.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Декамерон / Дж</a:t>
            </a:r>
            <a:r>
              <a:rPr lang="ru-RU" sz="1400" dirty="0" smtClean="0"/>
              <a:t>. Боккаччо</a:t>
            </a:r>
            <a:r>
              <a:rPr lang="ru-RU" sz="1400" dirty="0"/>
              <a:t>; пер. с итал. А</a:t>
            </a:r>
            <a:r>
              <a:rPr lang="ru-RU" sz="1400" dirty="0" smtClean="0"/>
              <a:t>. Н. Веселовского</a:t>
            </a:r>
            <a:r>
              <a:rPr lang="ru-RU" sz="1400" dirty="0"/>
              <a:t>. - Москва : РИПОЛ КЛАССИК, 1997. - 832 с. - (Бессмертная библиотека).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8094"/>
            <a:ext cx="2716005" cy="4115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080145" y="5178102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thumbs.dreamstime.com/b/%D0%B2%D1%8B%D1%80%D0%B0%D0%B2%D0%BD%D0%B8%D0%B2%D0%B0%D0%B5%D1%82-%D0%BE%D1%80%D0%BD%D0%B0%D0%BC%D0%B5%D0%BD%D1%82%D0%B0%D0%BB%D1%8C%D0%BD%D0%BE%D0%B5-%D0%BF%D1%80%D0%B0%D0%B2%D0%B8%D0%BB%D0%BE-963749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65" b="93509" l="0" r="100000">
                        <a14:foregroundMark x1="12375" y1="91579" x2="12375" y2="91579"/>
                        <a14:foregroundMark x1="16125" y1="91579" x2="16125" y2="91579"/>
                        <a14:foregroundMark x1="18625" y1="91579" x2="18625" y2="91579"/>
                        <a14:foregroundMark x1="36625" y1="91228" x2="36625" y2="91228"/>
                        <a14:foregroundMark x1="22625" y1="91579" x2="79375" y2="90877"/>
                        <a14:foregroundMark x1="81875" y1="91930" x2="81875" y2="91930"/>
                        <a14:foregroundMark x1="84125" y1="91579" x2="84125" y2="91579"/>
                        <a14:foregroundMark x1="87875" y1="91579" x2="87875" y2="91579"/>
                        <a14:foregroundMark x1="7375" y1="88772" x2="7375" y2="88772"/>
                        <a14:foregroundMark x1="8625" y1="90877" x2="8625" y2="90877"/>
                        <a14:foregroundMark x1="10375" y1="88070" x2="1625" y2="86667"/>
                        <a14:foregroundMark x1="92125" y1="89123" x2="92125" y2="89123"/>
                        <a14:foregroundMark x1="94875" y1="89474" x2="94875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93" b="5409"/>
          <a:stretch/>
        </p:blipFill>
        <p:spPr bwMode="auto">
          <a:xfrm>
            <a:off x="5206280" y="1196647"/>
            <a:ext cx="3810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743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2023-06-26T01:23:12Z</dcterms:created>
  <dcterms:modified xsi:type="dcterms:W3CDTF">2023-07-03T04:50:59Z</dcterms:modified>
</cp:coreProperties>
</file>