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9"/>
  </p:notesMasterIdLst>
  <p:sldIdLst>
    <p:sldId id="299" r:id="rId2"/>
    <p:sldId id="365" r:id="rId3"/>
    <p:sldId id="301" r:id="rId4"/>
    <p:sldId id="303" r:id="rId5"/>
    <p:sldId id="355" r:id="rId6"/>
    <p:sldId id="361" r:id="rId7"/>
    <p:sldId id="345" r:id="rId8"/>
    <p:sldId id="346" r:id="rId9"/>
    <p:sldId id="316" r:id="rId10"/>
    <p:sldId id="363" r:id="rId11"/>
    <p:sldId id="317" r:id="rId12"/>
    <p:sldId id="356" r:id="rId13"/>
    <p:sldId id="349" r:id="rId14"/>
    <p:sldId id="357" r:id="rId15"/>
    <p:sldId id="348" r:id="rId16"/>
    <p:sldId id="358" r:id="rId17"/>
    <p:sldId id="360" r:id="rId18"/>
    <p:sldId id="288" r:id="rId19"/>
    <p:sldId id="300" r:id="rId20"/>
    <p:sldId id="298" r:id="rId21"/>
    <p:sldId id="330" r:id="rId22"/>
    <p:sldId id="332" r:id="rId23"/>
    <p:sldId id="333" r:id="rId24"/>
    <p:sldId id="337" r:id="rId25"/>
    <p:sldId id="339" r:id="rId26"/>
    <p:sldId id="351" r:id="rId27"/>
    <p:sldId id="3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0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2E6C-1599-41D2-A66F-1D1FB2F40F5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EC78-8665-4B05-987B-694E55643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7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7.jpeg"/><Relationship Id="rId3" Type="http://schemas.openxmlformats.org/officeDocument/2006/relationships/slide" Target="slide20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slide" Target="slide22.xml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6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4869160"/>
            <a:ext cx="3573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Виртуальная выставка</a:t>
            </a:r>
            <a:endParaRPr lang="ru-RU" sz="2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3950" y="2852936"/>
            <a:ext cx="7412863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Писатели - </a:t>
            </a:r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ЮБИЛЯРЫ. </a:t>
            </a:r>
          </a:p>
          <a:p>
            <a:pPr algn="ctr"/>
            <a:r>
              <a:rPr lang="ru-RU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2018</a:t>
            </a:r>
            <a:endParaRPr lang="ru-RU" sz="6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46116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«Централизованная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 система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Большой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городская библиотека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М.И.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Ладынского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краеведения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6866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2" y="1484784"/>
            <a:ext cx="1872208" cy="3393951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285681" cy="33996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9987"/>
            <a:ext cx="1872208" cy="33939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29298" y="4221088"/>
            <a:ext cx="4032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Киреев, А.Л. Одинокий </a:t>
            </a:r>
            <a:r>
              <a:rPr lang="ru-RU" sz="1600" dirty="0">
                <a:solidFill>
                  <a:srgbClr val="C00000"/>
                </a:solidFill>
              </a:rPr>
              <a:t>путник: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Стихотворения. - Владивосток: Изд-во </a:t>
            </a:r>
            <a:r>
              <a:rPr lang="ru-RU" sz="1600" dirty="0" err="1">
                <a:solidFill>
                  <a:srgbClr val="C00000"/>
                </a:solidFill>
              </a:rPr>
              <a:t>Далъисвост</a:t>
            </a:r>
            <a:r>
              <a:rPr lang="ru-RU" sz="1600" dirty="0">
                <a:solidFill>
                  <a:srgbClr val="C00000"/>
                </a:solidFill>
              </a:rPr>
              <a:t>. ун-та, 1997. - 72 с. </a:t>
            </a:r>
            <a:r>
              <a:rPr lang="en-US" sz="1600" dirty="0">
                <a:solidFill>
                  <a:srgbClr val="C00000"/>
                </a:solidFill>
              </a:rPr>
              <a:t>ISBN</a:t>
            </a:r>
            <a:r>
              <a:rPr lang="ru-RU" sz="1600" dirty="0">
                <a:solidFill>
                  <a:srgbClr val="C00000"/>
                </a:solidFill>
              </a:rPr>
              <a:t> 5-7444-07</a:t>
            </a:r>
            <a:r>
              <a:rPr lang="en-US" sz="1600" dirty="0">
                <a:solidFill>
                  <a:srgbClr val="C00000"/>
                </a:solidFill>
              </a:rPr>
              <a:t>S</a:t>
            </a:r>
            <a:r>
              <a:rPr lang="ru-RU" sz="1600" dirty="0" smtClean="0">
                <a:solidFill>
                  <a:srgbClr val="C00000"/>
                </a:solidFill>
              </a:rPr>
              <a:t>1-2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412776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первом поэтическом сборнике Александра Николаевича </a:t>
            </a:r>
            <a:r>
              <a:rPr lang="ru-RU" dirty="0" smtClean="0">
                <a:solidFill>
                  <a:srgbClr val="002060"/>
                </a:solidFill>
              </a:rPr>
              <a:t>Киреева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офицера </a:t>
            </a:r>
            <a:r>
              <a:rPr lang="ru-RU" dirty="0">
                <a:solidFill>
                  <a:srgbClr val="002060"/>
                </a:solidFill>
              </a:rPr>
              <a:t>Тихоокеанского флота - представлены лирические стихотворения 1978-1997 гг., многие из которых публиковались на страницах периодической печати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573016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Автор не изменяет духу русской классической </a:t>
            </a:r>
            <a:r>
              <a:rPr lang="ru-RU" dirty="0" smtClean="0">
                <a:solidFill>
                  <a:srgbClr val="002060"/>
                </a:solidFill>
              </a:rPr>
              <a:t>поэзии. </a:t>
            </a:r>
            <a:r>
              <a:rPr lang="ru-RU" dirty="0">
                <a:solidFill>
                  <a:srgbClr val="002060"/>
                </a:solidFill>
              </a:rPr>
              <a:t>Изобразительные средства его языка отличаются строгостью и ясностью. В основе </a:t>
            </a:r>
            <a:r>
              <a:rPr lang="ru-RU" dirty="0" smtClean="0">
                <a:solidFill>
                  <a:srgbClr val="002060"/>
                </a:solidFill>
              </a:rPr>
              <a:t>его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раздумий </a:t>
            </a: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dirty="0">
                <a:solidFill>
                  <a:srgbClr val="002060"/>
                </a:solidFill>
              </a:rPr>
              <a:t>вечное: Россия, ее природа, судьба родины, человека. В сборнике немало стихотворений дальневосточной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14241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98" y="4221088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Киреев АЛ</a:t>
            </a:r>
            <a:r>
              <a:rPr lang="ru-RU" sz="1600" dirty="0" smtClean="0">
                <a:solidFill>
                  <a:srgbClr val="C00000"/>
                </a:solidFill>
              </a:rPr>
              <a:t>. Золотые холмы: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Стихотворения. - Владивосток: Изд-во </a:t>
            </a:r>
            <a:r>
              <a:rPr lang="ru-RU" sz="1600" dirty="0" err="1">
                <a:solidFill>
                  <a:srgbClr val="C00000"/>
                </a:solidFill>
              </a:rPr>
              <a:t>Далъисвост</a:t>
            </a:r>
            <a:r>
              <a:rPr lang="ru-RU" sz="1600" dirty="0">
                <a:solidFill>
                  <a:srgbClr val="C00000"/>
                </a:solidFill>
              </a:rPr>
              <a:t>. ун-та, </a:t>
            </a:r>
            <a:r>
              <a:rPr lang="ru-RU" sz="1600" dirty="0" smtClean="0">
                <a:solidFill>
                  <a:srgbClr val="C00000"/>
                </a:solidFill>
              </a:rPr>
              <a:t>1998. </a:t>
            </a:r>
            <a:r>
              <a:rPr lang="ru-RU" sz="1600" dirty="0">
                <a:solidFill>
                  <a:srgbClr val="C00000"/>
                </a:solidFill>
              </a:rPr>
              <a:t>- </a:t>
            </a:r>
            <a:r>
              <a:rPr lang="ru-RU" sz="1600" dirty="0" smtClean="0">
                <a:solidFill>
                  <a:srgbClr val="C00000"/>
                </a:solidFill>
              </a:rPr>
              <a:t>69 </a:t>
            </a:r>
            <a:r>
              <a:rPr lang="ru-RU" sz="1600" dirty="0">
                <a:solidFill>
                  <a:srgbClr val="C00000"/>
                </a:solidFill>
              </a:rPr>
              <a:t>с.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90872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Вторая книга поэта. Основу сборника составили также стихи автора.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692" y="1820431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ОСЕННИЙ ДЕНЬ</a:t>
            </a:r>
          </a:p>
          <a:p>
            <a:r>
              <a:rPr lang="ru-RU" dirty="0">
                <a:solidFill>
                  <a:srgbClr val="002060"/>
                </a:solidFill>
              </a:rPr>
              <a:t>Осенний день высок и ясен, Как своды храма надо мной, И мир торжествен и прекрасен, И неги полон неземной.</a:t>
            </a:r>
          </a:p>
          <a:p>
            <a:r>
              <a:rPr lang="ru-RU" dirty="0">
                <a:solidFill>
                  <a:srgbClr val="002060"/>
                </a:solidFill>
              </a:rPr>
              <a:t>Светило входит в этот храм, Как тихий благостный священник, Давать привыкший по утрам Всем согрешившим отпущенье.</a:t>
            </a:r>
          </a:p>
          <a:p>
            <a:r>
              <a:rPr lang="ru-RU" dirty="0">
                <a:solidFill>
                  <a:srgbClr val="002060"/>
                </a:solidFill>
              </a:rPr>
              <a:t>И ясно слышится хорал Незримых певчих близко где-то, Поэт Рубцов о них писал -Они порой слышны поэтам ...</a:t>
            </a:r>
          </a:p>
          <a:p>
            <a:r>
              <a:rPr lang="ru-RU" dirty="0">
                <a:solidFill>
                  <a:srgbClr val="002060"/>
                </a:solidFill>
              </a:rPr>
              <a:t>И я, как набожный юнец,</a:t>
            </a:r>
          </a:p>
          <a:p>
            <a:r>
              <a:rPr lang="ru-RU" dirty="0">
                <a:solidFill>
                  <a:srgbClr val="002060"/>
                </a:solidFill>
              </a:rPr>
              <a:t>Стою один в пустом клиросе -</a:t>
            </a:r>
          </a:p>
          <a:p>
            <a:r>
              <a:rPr lang="ru-RU" dirty="0">
                <a:solidFill>
                  <a:srgbClr val="002060"/>
                </a:solidFill>
              </a:rPr>
              <a:t>И ангел золотой венец</a:t>
            </a:r>
          </a:p>
          <a:p>
            <a:r>
              <a:rPr lang="ru-RU" dirty="0">
                <a:solidFill>
                  <a:srgbClr val="002060"/>
                </a:solidFill>
              </a:rPr>
              <a:t>Над, головой моей проносит...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14" y="614571"/>
            <a:ext cx="2285681" cy="33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tihi.ru/pics/2017/07/19/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6" b="98675" l="53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859860" cy="20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0872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dirty="0" smtClean="0"/>
              <a:t>5</a:t>
            </a:r>
          </a:p>
          <a:p>
            <a:pPr algn="ctr"/>
            <a:r>
              <a:rPr lang="ru-RU" dirty="0" smtClean="0"/>
              <a:t>мая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7403" y="3284984"/>
            <a:ext cx="1881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Игорь Иванович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РАБЕКО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1923-2012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374850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В кратком предисловии Е. </a:t>
            </a:r>
            <a:r>
              <a:rPr lang="ru-RU" sz="1600" i="1" dirty="0" err="1">
                <a:solidFill>
                  <a:srgbClr val="C00000"/>
                </a:solidFill>
              </a:rPr>
              <a:t>Лебкова</a:t>
            </a:r>
            <a:r>
              <a:rPr lang="ru-RU" sz="1600" i="1" dirty="0">
                <a:solidFill>
                  <a:srgbClr val="C00000"/>
                </a:solidFill>
              </a:rPr>
              <a:t> сказано, может быть, и немного пафосно, но точно: «Как поэт с ярко выраженной гражданской позицией он бьет в колокол…»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55" y="332656"/>
            <a:ext cx="2164286" cy="30503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1" y="2713384"/>
            <a:ext cx="5816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Игорь Иванович </a:t>
            </a:r>
            <a:r>
              <a:rPr lang="ru-RU" dirty="0" err="1">
                <a:solidFill>
                  <a:srgbClr val="002060"/>
                </a:solidFill>
              </a:rPr>
              <a:t>Рабеко</a:t>
            </a:r>
            <a:r>
              <a:rPr lang="ru-RU" dirty="0">
                <a:solidFill>
                  <a:srgbClr val="002060"/>
                </a:solidFill>
              </a:rPr>
              <a:t> -  член Союза писателей России с 1998 года. </a:t>
            </a:r>
            <a:r>
              <a:rPr lang="ru-RU" dirty="0" err="1">
                <a:solidFill>
                  <a:srgbClr val="002060"/>
                </a:solidFill>
              </a:rPr>
              <a:t>Рабеко</a:t>
            </a:r>
            <a:r>
              <a:rPr lang="ru-RU" dirty="0">
                <a:solidFill>
                  <a:srgbClr val="002060"/>
                </a:solidFill>
              </a:rPr>
              <a:t>  награжден орденом Отечественной войны I степени, медалями "За отвагу", "За боевые заслуги", "За взятие Кенигсберга", "За победу над Германией", "За победу над Японией", юбилейными медалями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509" y="4437112"/>
            <a:ext cx="798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О своей военной юности, о живых и павших Игорь </a:t>
            </a:r>
            <a:r>
              <a:rPr lang="ru-RU" dirty="0" err="1">
                <a:solidFill>
                  <a:srgbClr val="002060"/>
                </a:solidFill>
              </a:rPr>
              <a:t>Рабеко</a:t>
            </a:r>
            <a:r>
              <a:rPr lang="ru-RU" dirty="0">
                <a:solidFill>
                  <a:srgbClr val="002060"/>
                </a:solidFill>
              </a:rPr>
              <a:t> написал в книге прозы “Горячие ступени”. А потом стал известным в крае поэтом-сатириком и пародистом, автором нескольких книг.</a:t>
            </a:r>
          </a:p>
        </p:txBody>
      </p:sp>
    </p:spTree>
    <p:extLst>
      <p:ext uri="{BB962C8B-B14F-4D97-AF65-F5344CB8AC3E}">
        <p14:creationId xmlns:p14="http://schemas.microsoft.com/office/powerpoint/2010/main" val="17564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439793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Особое место в творчестве писателя занимает тема гражданской войны на Дальнем Востоке. Ей посвящены роман «Вихрь на рассвете», трилогия о Чукотском ревкоме и борьбе за Советскую власть на крайнем Северо-Востоке страны: «Пламя над тундрой», «Пурга в ночи», «Утренний бриз». </a:t>
            </a:r>
          </a:p>
        </p:txBody>
      </p:sp>
      <p:pic>
        <p:nvPicPr>
          <p:cNvPr id="8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2039039" cy="31504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8390"/>
            <a:ext cx="1615988" cy="19750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7" action="ppaction://hlinksldjump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3"/>
            <a:ext cx="1152128" cy="1497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221088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C00000"/>
                </a:solidFill>
              </a:rPr>
              <a:t>Рабеко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smtClean="0">
                <a:solidFill>
                  <a:srgbClr val="C00000"/>
                </a:solidFill>
              </a:rPr>
              <a:t>И. И. Огневые </a:t>
            </a:r>
            <a:r>
              <a:rPr lang="ru-RU" sz="1600" dirty="0">
                <a:solidFill>
                  <a:srgbClr val="C00000"/>
                </a:solidFill>
              </a:rPr>
              <a:t>ступени : </a:t>
            </a:r>
            <a:r>
              <a:rPr lang="ru-RU" sz="1600" dirty="0" smtClean="0">
                <a:solidFill>
                  <a:srgbClr val="C00000"/>
                </a:solidFill>
              </a:rPr>
              <a:t>повесть </a:t>
            </a:r>
            <a:r>
              <a:rPr lang="ru-RU" sz="1600" dirty="0">
                <a:solidFill>
                  <a:srgbClr val="C00000"/>
                </a:solidFill>
              </a:rPr>
              <a:t>/ Игорь </a:t>
            </a:r>
            <a:r>
              <a:rPr lang="ru-RU" sz="1600" dirty="0" err="1">
                <a:solidFill>
                  <a:srgbClr val="C00000"/>
                </a:solidFill>
              </a:rPr>
              <a:t>Рабеко</a:t>
            </a:r>
            <a:r>
              <a:rPr lang="ru-RU" sz="1600" dirty="0">
                <a:solidFill>
                  <a:srgbClr val="C00000"/>
                </a:solidFill>
              </a:rPr>
              <a:t>. - Владивосток : </a:t>
            </a:r>
            <a:r>
              <a:rPr lang="ru-RU" sz="1600" dirty="0" err="1">
                <a:solidFill>
                  <a:srgbClr val="C00000"/>
                </a:solidFill>
              </a:rPr>
              <a:t>Дальневост</a:t>
            </a:r>
            <a:r>
              <a:rPr lang="ru-RU" sz="1600" dirty="0">
                <a:solidFill>
                  <a:srgbClr val="C00000"/>
                </a:solidFill>
              </a:rPr>
              <a:t>. кн. изд-во, 1990. </a:t>
            </a:r>
            <a:r>
              <a:rPr lang="ru-RU" sz="1600" dirty="0" smtClean="0">
                <a:solidFill>
                  <a:srgbClr val="C00000"/>
                </a:solidFill>
              </a:rPr>
              <a:t>– 189 с.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2038" y="1844824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Документально – художественную повесть Игоря </a:t>
            </a:r>
            <a:r>
              <a:rPr lang="ru-RU" dirty="0" err="1" smtClean="0">
                <a:solidFill>
                  <a:srgbClr val="002060"/>
                </a:solidFill>
              </a:rPr>
              <a:t>Рабеко</a:t>
            </a:r>
            <a:r>
              <a:rPr lang="ru-RU" dirty="0" smtClean="0">
                <a:solidFill>
                  <a:srgbClr val="002060"/>
                </a:solidFill>
              </a:rPr>
              <a:t> можно назвать солдатскими мемуарами воздушного десантника. Это искренний, правдивый рассказ фронтовика о трагедии народа и его </a:t>
            </a:r>
            <a:r>
              <a:rPr lang="ru-RU" dirty="0" err="1" smtClean="0">
                <a:solidFill>
                  <a:srgbClr val="002060"/>
                </a:solidFill>
              </a:rPr>
              <a:t>жизнстойкости</a:t>
            </a:r>
            <a:r>
              <a:rPr lang="ru-RU" dirty="0" smtClean="0">
                <a:solidFill>
                  <a:srgbClr val="002060"/>
                </a:solidFill>
              </a:rPr>
              <a:t>, о мужестве солдат и офицеров, для которых передовая стала рубежом испытаний.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214134" cy="34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1296144" cy="15841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64496" y="902971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Я </a:t>
            </a:r>
            <a:r>
              <a:rPr lang="ru-RU" b="1" cap="all" dirty="0" smtClean="0">
                <a:solidFill>
                  <a:srgbClr val="002060"/>
                </a:solidFill>
              </a:rPr>
              <a:t>видел  </a:t>
            </a:r>
            <a:r>
              <a:rPr lang="ru-RU" b="1" cap="all" dirty="0">
                <a:solidFill>
                  <a:srgbClr val="002060"/>
                </a:solidFill>
              </a:rPr>
              <a:t>жизни  </a:t>
            </a:r>
            <a:r>
              <a:rPr lang="ru-RU" b="1" cap="all" dirty="0" smtClean="0">
                <a:solidFill>
                  <a:srgbClr val="002060"/>
                </a:solidFill>
              </a:rPr>
              <a:t>красоту</a:t>
            </a:r>
          </a:p>
          <a:p>
            <a:endParaRPr lang="ru-RU" cap="all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Я  знал  идущих только  следом.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Я   видел   алчущих   высот.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 такими </a:t>
            </a:r>
            <a:r>
              <a:rPr lang="ru-RU" b="1" dirty="0" err="1">
                <a:solidFill>
                  <a:srgbClr val="002060"/>
                </a:solidFill>
              </a:rPr>
              <a:t>жил</a:t>
            </a:r>
            <a:r>
              <a:rPr lang="ru-RU" b="1" baseline="-25000" dirty="0" err="1">
                <a:solidFill>
                  <a:srgbClr val="002060"/>
                </a:solidFill>
              </a:rPr>
              <a:t>г</a:t>
            </a:r>
            <a:r>
              <a:rPr lang="ru-RU" b="1" dirty="0">
                <a:solidFill>
                  <a:srgbClr val="002060"/>
                </a:solidFill>
              </a:rPr>
              <a:t> кому неведом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Мир, полный бури и красот.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Все   было: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Всходы   и   невзгоды —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За тридцать восемь разных лет,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Но красоту искал не в </a:t>
            </a:r>
            <a:r>
              <a:rPr lang="ru-RU" b="1" dirty="0" err="1">
                <a:solidFill>
                  <a:srgbClr val="002060"/>
                </a:solidFill>
              </a:rPr>
              <a:t>модах</a:t>
            </a:r>
            <a:r>
              <a:rPr lang="ru-RU" b="1" baseline="-25000" dirty="0" err="1">
                <a:solidFill>
                  <a:srgbClr val="002060"/>
                </a:solidFill>
              </a:rPr>
              <a:t>г</a:t>
            </a:r>
            <a:r>
              <a:rPr lang="ru-RU" b="1" baseline="-25000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Не в деньгах и не в хрустале,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Не в ресторанных дымных залах...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   кострах,   съедавших   мерзлоту,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На  сейнерах,   в   ревущих   баллах,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На  перевалах,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На привалах,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 дымах страны и в зорях алых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Я   видел   жизни   красоту.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1961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378" y="3789040"/>
            <a:ext cx="3798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Вторая </a:t>
            </a:r>
            <a:r>
              <a:rPr lang="ru-RU" dirty="0">
                <a:solidFill>
                  <a:srgbClr val="002060"/>
                </a:solidFill>
              </a:rPr>
              <a:t>книга И. </a:t>
            </a:r>
            <a:r>
              <a:rPr lang="ru-RU" dirty="0" err="1">
                <a:solidFill>
                  <a:srgbClr val="002060"/>
                </a:solidFill>
              </a:rPr>
              <a:t>Рабеко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ней избранные стихи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шестидесятых	годов.</a:t>
            </a:r>
          </a:p>
          <a:p>
            <a:r>
              <a:rPr lang="ru-RU" dirty="0">
                <a:solidFill>
                  <a:srgbClr val="002060"/>
                </a:solidFill>
              </a:rPr>
              <a:t>Главный герой ее — ра­бочий человек. Основная тема — наш Дальний Восток, вдохновенный </a:t>
            </a:r>
            <a:r>
              <a:rPr lang="ru-RU" dirty="0" smtClean="0">
                <a:solidFill>
                  <a:srgbClr val="002060"/>
                </a:solidFill>
              </a:rPr>
              <a:t> труд </a:t>
            </a:r>
            <a:r>
              <a:rPr lang="ru-RU" dirty="0" err="1" smtClean="0">
                <a:solidFill>
                  <a:srgbClr val="002060"/>
                </a:solidFill>
              </a:rPr>
              <a:t>приморцев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72631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</a:rPr>
              <a:t>Рабеко</a:t>
            </a:r>
            <a:r>
              <a:rPr lang="ru-RU" sz="1600" dirty="0" smtClean="0">
                <a:solidFill>
                  <a:srgbClr val="C00000"/>
                </a:solidFill>
              </a:rPr>
              <a:t>, И.И. Я видел жизни красоту: стихи. – Владивосток, </a:t>
            </a:r>
            <a:r>
              <a:rPr lang="ru-RU" sz="1600" dirty="0" err="1" smtClean="0">
                <a:solidFill>
                  <a:srgbClr val="C00000"/>
                </a:solidFill>
              </a:rPr>
              <a:t>Дальневост</a:t>
            </a:r>
            <a:r>
              <a:rPr lang="ru-RU" sz="1600" dirty="0" smtClean="0">
                <a:solidFill>
                  <a:srgbClr val="C00000"/>
                </a:solidFill>
              </a:rPr>
              <a:t>. Кн. изд-во, 1974. – 85 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1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645024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эту книгу Игоря </a:t>
            </a:r>
            <a:r>
              <a:rPr lang="ru-RU" dirty="0" err="1" smtClean="0">
                <a:solidFill>
                  <a:srgbClr val="002060"/>
                </a:solidFill>
              </a:rPr>
              <a:t>Рабеко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вошли его </a:t>
            </a:r>
            <a:r>
              <a:rPr lang="ru-RU" dirty="0" smtClean="0">
                <a:solidFill>
                  <a:srgbClr val="002060"/>
                </a:solidFill>
              </a:rPr>
              <a:t>сатирические        миниатюры, публиковавшиеся на  протяжении </a:t>
            </a:r>
            <a:r>
              <a:rPr lang="ru-RU" dirty="0">
                <a:solidFill>
                  <a:srgbClr val="002060"/>
                </a:solidFill>
              </a:rPr>
              <a:t>ряда лет в </a:t>
            </a:r>
            <a:r>
              <a:rPr lang="ru-RU" dirty="0" smtClean="0">
                <a:solidFill>
                  <a:srgbClr val="002060"/>
                </a:solidFill>
              </a:rPr>
              <a:t>многочисленных </a:t>
            </a:r>
            <a:r>
              <a:rPr lang="ru-RU" dirty="0">
                <a:solidFill>
                  <a:srgbClr val="002060"/>
                </a:solidFill>
              </a:rPr>
              <a:t>сборни­ках, журналах, </a:t>
            </a:r>
            <a:r>
              <a:rPr lang="ru-RU" dirty="0" smtClean="0">
                <a:solidFill>
                  <a:srgbClr val="002060"/>
                </a:solidFill>
              </a:rPr>
              <a:t>газетах.  </a:t>
            </a:r>
            <a:r>
              <a:rPr lang="ru-RU" dirty="0">
                <a:solidFill>
                  <a:srgbClr val="002060"/>
                </a:solidFill>
              </a:rPr>
              <a:t>Пафос его произведе­нии — в </a:t>
            </a:r>
            <a:r>
              <a:rPr lang="ru-RU" dirty="0" smtClean="0">
                <a:solidFill>
                  <a:srgbClr val="002060"/>
                </a:solidFill>
              </a:rPr>
              <a:t>непримиримос­ти </a:t>
            </a:r>
            <a:r>
              <a:rPr lang="ru-RU" dirty="0">
                <a:solidFill>
                  <a:srgbClr val="002060"/>
                </a:solidFill>
              </a:rPr>
              <a:t>ко всему отживше­му, мешающему и в жизни   и   в    искусстве.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844840"/>
            <a:ext cx="3522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</a:rPr>
              <a:t>Рабеко</a:t>
            </a:r>
            <a:r>
              <a:rPr lang="ru-RU" sz="1600" dirty="0" smtClean="0">
                <a:solidFill>
                  <a:srgbClr val="C00000"/>
                </a:solidFill>
              </a:rPr>
              <a:t>, И.И. Моя стихия: стихи. – Владивосток, </a:t>
            </a:r>
            <a:r>
              <a:rPr lang="ru-RU" sz="1600" dirty="0" err="1" smtClean="0">
                <a:solidFill>
                  <a:srgbClr val="C00000"/>
                </a:solidFill>
              </a:rPr>
              <a:t>Дальневост</a:t>
            </a:r>
            <a:r>
              <a:rPr lang="ru-RU" sz="1600" dirty="0" smtClean="0">
                <a:solidFill>
                  <a:srgbClr val="C00000"/>
                </a:solidFill>
              </a:rPr>
              <a:t>. кн. изд-во, 1978. – 80 с. </a:t>
            </a:r>
          </a:p>
          <a:p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182638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tihi.ru/pics/2017/07/19/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6" b="98675" l="53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859860" cy="20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0872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dirty="0" smtClean="0"/>
              <a:t>15</a:t>
            </a:r>
          </a:p>
          <a:p>
            <a:pPr algn="ctr"/>
            <a:r>
              <a:rPr lang="ru-RU" dirty="0" smtClean="0"/>
              <a:t>октябрь</a:t>
            </a:r>
            <a:endParaRPr lang="ru-RU" dirty="0"/>
          </a:p>
        </p:txBody>
      </p:sp>
      <p:pic>
        <p:nvPicPr>
          <p:cNvPr id="8" name="Picture 2" descr="http://player.myshared.ru/5/481350/slides/slide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t="21818" r="52297" b="15110"/>
          <a:stretch/>
        </p:blipFill>
        <p:spPr bwMode="auto">
          <a:xfrm>
            <a:off x="6516216" y="279968"/>
            <a:ext cx="2061212" cy="27702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76741" y="523192"/>
            <a:ext cx="2790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Историк по преимуществу есть венец народа, ибо в нем народ узнает себя. 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. П. Погодин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958850"/>
            <a:ext cx="26051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Александр Михайлович</a:t>
            </a:r>
          </a:p>
          <a:p>
            <a:pPr algn="ctr"/>
            <a:r>
              <a:rPr lang="ru-RU" sz="1600" b="1" cap="all" dirty="0" smtClean="0">
                <a:solidFill>
                  <a:srgbClr val="C00000"/>
                </a:solidFill>
              </a:rPr>
              <a:t>Бачурин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1" y="2743760"/>
            <a:ext cx="5427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Бачурин Александр Михайлович – историк - исследователь, писатель, действительный член Русского географического общества – Общества Изучения Амурского края, член Союза писателей России, член Товарищества детских и </a:t>
            </a:r>
            <a:r>
              <a:rPr lang="ru-RU" dirty="0" smtClean="0">
                <a:solidFill>
                  <a:srgbClr val="002060"/>
                </a:solidFill>
              </a:rPr>
              <a:t>юношеских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4125278"/>
            <a:ext cx="8037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писателей Союза писателей России. Лауреат Международного конкурса детской и юношеской художественной и научно - популярной литературы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им. Л. Н. Толстого. </a:t>
            </a:r>
          </a:p>
        </p:txBody>
      </p:sp>
    </p:spTree>
    <p:extLst>
      <p:ext uri="{BB962C8B-B14F-4D97-AF65-F5344CB8AC3E}">
        <p14:creationId xmlns:p14="http://schemas.microsoft.com/office/powerpoint/2010/main" val="32990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nlr.ru/res/epubl/rue/images/book/34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2204"/>
            <a:ext cx="1554723" cy="21558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stv.ru/Content/article/87/9b/4ed4-d657-440b-8281-edc0be8de153/ffcddb83-8631-42ca-8c88-742b03e2cd7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3" y="3006513"/>
            <a:ext cx="1536068" cy="21558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layer.myshared.ru/5/481350/slides/slide_10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5290" r="71232" b="47589"/>
          <a:stretch/>
        </p:blipFill>
        <p:spPr bwMode="auto">
          <a:xfrm>
            <a:off x="3555931" y="605830"/>
            <a:ext cx="1635500" cy="20987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5/481350/slides/slide_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29780" r="61176" b="13222"/>
          <a:stretch/>
        </p:blipFill>
        <p:spPr bwMode="auto">
          <a:xfrm>
            <a:off x="5741513" y="592204"/>
            <a:ext cx="1492473" cy="206883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66446" y="5157192"/>
            <a:ext cx="6249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На исторических материалах и документах основываются десятки художественных произведений А. М. Бачурина – повестей, новелл, сказов, баллад. Наиболее удачные из них получили заслуженное признание на Всероссийском уровне. </a:t>
            </a:r>
          </a:p>
        </p:txBody>
      </p:sp>
      <p:pic>
        <p:nvPicPr>
          <p:cNvPr id="10" name="Picture 2" descr="http://player.myshared.ru/5/481350/slides/slide_10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56759" r="71734" b="4782"/>
          <a:stretch/>
        </p:blipFill>
        <p:spPr bwMode="auto">
          <a:xfrm>
            <a:off x="3102387" y="3080737"/>
            <a:ext cx="1423965" cy="199702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5/481350/slides/slide_14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3" t="32828" r="6435" b="17358"/>
          <a:stretch/>
        </p:blipFill>
        <p:spPr bwMode="auto">
          <a:xfrm>
            <a:off x="5213507" y="3006513"/>
            <a:ext cx="1334098" cy="212440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2" y="3080737"/>
            <a:ext cx="1453932" cy="205014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340768"/>
            <a:ext cx="7193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ПРИМОРСКИЕ ПИСАТЕЛИ – ЮБИЛЯРЫ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2018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3140968"/>
            <a:ext cx="385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hlinkClick r:id="rId3" action="ppaction://hlinksldjump"/>
              </a:rPr>
              <a:t>Бачурин А.М.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hlinkClick r:id="rId4" action="ppaction://hlinksldjump"/>
              </a:rPr>
              <a:t>ВАХОВ А.А.</a:t>
            </a:r>
            <a:endParaRPr lang="ru-RU" b="1" cap="all" dirty="0" smtClean="0">
              <a:solidFill>
                <a:srgbClr val="002060"/>
              </a:solidFill>
            </a:endParaRPr>
          </a:p>
          <a:p>
            <a:pPr algn="ctr"/>
            <a:endParaRPr lang="ru-RU" b="1" cap="all" dirty="0">
              <a:solidFill>
                <a:srgbClr val="002060"/>
              </a:solidFill>
            </a:endParaRPr>
          </a:p>
          <a:p>
            <a:pPr algn="ctr"/>
            <a:r>
              <a:rPr lang="ru-RU" b="1" cap="all" dirty="0">
                <a:solidFill>
                  <a:srgbClr val="002060"/>
                </a:solidFill>
                <a:hlinkClick r:id="rId5" action="ppaction://hlinksldjump"/>
              </a:rPr>
              <a:t>КИРЕЕВ А.Н.</a:t>
            </a:r>
            <a:endParaRPr lang="ru-RU" b="1" cap="all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hlinkClick r:id="rId6" action="ppaction://hlinksldjump"/>
              </a:rPr>
              <a:t>ЛИТВИН В.В.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hlinkClick r:id="rId7" action="ppaction://hlinksldjump"/>
              </a:rPr>
              <a:t>РАБЕКО И.И.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cap="all" dirty="0" smtClean="0">
              <a:solidFill>
                <a:srgbClr val="C00000"/>
              </a:solidFill>
            </a:endParaRPr>
          </a:p>
          <a:p>
            <a:pPr algn="ctr"/>
            <a:endParaRPr lang="ru-RU" b="1" cap="all" dirty="0">
              <a:solidFill>
                <a:srgbClr val="C00000"/>
              </a:solidFill>
            </a:endParaRPr>
          </a:p>
          <a:p>
            <a:pPr algn="ctr"/>
            <a:endParaRPr lang="ru-RU" b="1" cap="all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cap="all" dirty="0" smtClean="0">
              <a:solidFill>
                <a:srgbClr val="C00000"/>
              </a:solidFill>
            </a:endParaRPr>
          </a:p>
          <a:p>
            <a:pPr algn="ctr"/>
            <a:endParaRPr lang="ru-RU" b="1" cap="all" dirty="0">
              <a:solidFill>
                <a:srgbClr val="C00000"/>
              </a:solidFill>
            </a:endParaRPr>
          </a:p>
          <a:p>
            <a:pPr algn="ctr"/>
            <a:endParaRPr lang="ru-RU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lr.ru/res/epubl/rue/images/book/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202795" cy="30545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layer.myshared.ru/5/481350/slides/slide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5" t="61833" r="2875" b="10000"/>
          <a:stretch/>
        </p:blipFill>
        <p:spPr bwMode="auto">
          <a:xfrm>
            <a:off x="5364088" y="3259117"/>
            <a:ext cx="3168352" cy="33582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Хорошо, что такие писатели-подвижники рождаются во глубине нашего Приморского края. Александр Михайлович Бачурин - писатель общероссийский. У города Спасска-Дальнего есть свой </a:t>
            </a:r>
            <a:r>
              <a:rPr lang="ru-RU" i="1" dirty="0" smtClean="0">
                <a:solidFill>
                  <a:srgbClr val="002060"/>
                </a:solidFill>
              </a:rPr>
              <a:t>писатель-летописец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д. фил. н., профессор ДВГУ,</a:t>
            </a: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Член Союза писателей России</a:t>
            </a: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С. Ф. </a:t>
            </a:r>
            <a:r>
              <a:rPr lang="ru-RU" sz="1600" i="1" dirty="0" err="1">
                <a:solidFill>
                  <a:srgbClr val="002060"/>
                </a:solidFill>
              </a:rPr>
              <a:t>Крившенко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610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Спасская энциклопедия. Спасск Дальний н Спасский район: Краткий справочник /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A.M. </a:t>
            </a:r>
            <a:r>
              <a:rPr lang="ru-RU" sz="1600" i="1" dirty="0">
                <a:solidFill>
                  <a:srgbClr val="C00000"/>
                </a:solidFill>
              </a:rPr>
              <a:t>Бачурин. - Спасск-Дальний: «Вестник </a:t>
            </a:r>
            <a:r>
              <a:rPr lang="ru-RU" sz="1600" i="1" dirty="0" err="1">
                <a:solidFill>
                  <a:srgbClr val="C00000"/>
                </a:solidFill>
              </a:rPr>
              <a:t>Спасска»ИП</a:t>
            </a:r>
            <a:r>
              <a:rPr lang="ru-RU" sz="1600" i="1" dirty="0">
                <a:solidFill>
                  <a:srgbClr val="C00000"/>
                </a:solidFill>
              </a:rPr>
              <a:t> Т. И. Старченко, </a:t>
            </a:r>
            <a:r>
              <a:rPr lang="ru-RU" sz="1600" i="1" dirty="0" smtClean="0">
                <a:solidFill>
                  <a:srgbClr val="C00000"/>
                </a:solidFill>
              </a:rPr>
              <a:t>200.., 431 с.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5/481350/slides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5290" r="71232" b="47589"/>
          <a:stretch/>
        </p:blipFill>
        <p:spPr bwMode="auto">
          <a:xfrm>
            <a:off x="1168232" y="764704"/>
            <a:ext cx="2107624" cy="27045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6136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Сказание о Муравьеве-Амурском/А.М. Бачурин.-Спасск-Дальний: «Вестник Спасска» ИП Т. И. Старченко. 2002. - 132 с, ил.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836712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Повесть «Сказание о </a:t>
            </a:r>
            <a:r>
              <a:rPr lang="ru-RU" dirty="0" err="1">
                <a:solidFill>
                  <a:srgbClr val="002060"/>
                </a:solidFill>
              </a:rPr>
              <a:t>Муравьёве</a:t>
            </a:r>
            <a:r>
              <a:rPr lang="ru-RU" dirty="0">
                <a:solidFill>
                  <a:srgbClr val="002060"/>
                </a:solidFill>
              </a:rPr>
              <a:t>-Амурском» освещает историю освоения дальневосточных рубежей, открытия торгового пути в Японию.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Книга предназначена историкам, краеведам, всем интересующимся историей Дальнего Востока России.</a:t>
            </a:r>
          </a:p>
        </p:txBody>
      </p:sp>
      <p:pic>
        <p:nvPicPr>
          <p:cNvPr id="5122" name="Picture 2" descr="http://videolain.tmweb.ru/wp-content/uploads/2014/03/N.N.-Muravyov-815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085605"/>
            <a:ext cx="2664296" cy="33475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60218" y="6106131"/>
            <a:ext cx="3108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Граф </a:t>
            </a:r>
            <a:r>
              <a:rPr lang="ru-RU" sz="1600" i="1" dirty="0" smtClean="0">
                <a:solidFill>
                  <a:srgbClr val="C00000"/>
                </a:solidFill>
              </a:rPr>
              <a:t>Н.Н. </a:t>
            </a:r>
            <a:r>
              <a:rPr lang="ru-RU" sz="1600" i="1" dirty="0">
                <a:solidFill>
                  <a:srgbClr val="C00000"/>
                </a:solidFill>
              </a:rPr>
              <a:t>Муравьев - Амурский</a:t>
            </a:r>
          </a:p>
        </p:txBody>
      </p:sp>
    </p:spTree>
    <p:extLst>
      <p:ext uri="{BB962C8B-B14F-4D97-AF65-F5344CB8AC3E}">
        <p14:creationId xmlns:p14="http://schemas.microsoft.com/office/powerpoint/2010/main" val="331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5/481350/slides/slid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29780" r="61176" b="13222"/>
          <a:stretch/>
        </p:blipFill>
        <p:spPr bwMode="auto">
          <a:xfrm>
            <a:off x="1150169" y="692696"/>
            <a:ext cx="2125687" cy="294658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4456" y="521981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История - наука о прошедшем, она обязана привносить веру в будущее, быть учительницей жизни.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</a:rPr>
              <a:t>Бачурин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9344" y="1844824"/>
            <a:ext cx="46622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Сборник очерков истории духовно-религиозной жизни благочинии бывшего Спасского и современного Северного округа Владивостокской епархии, приходов Спасского района. Издание сочетает в себе церковную летопись Владивостокской епархии и фото-иллюстрации, показывающие современную жизнь Русской Православной Церкви в Приморье и деятельность ее Архипастыря. В своем научном исследовании автор опирается на документы и материалы архивов и библиотек Приморского и Хабаровского краев.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Книга адресована всем любителям истории и краеведения благословенного Приморья и Дальнего Востока.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4792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i="1" dirty="0">
                <a:solidFill>
                  <a:srgbClr val="C00000"/>
                </a:solidFill>
              </a:rPr>
              <a:t>Храм среди тайги / А. М. Бачурин. </a:t>
            </a:r>
            <a:r>
              <a:rPr lang="ru-RU" sz="1600" i="1" dirty="0" smtClean="0">
                <a:solidFill>
                  <a:srgbClr val="C00000"/>
                </a:solidFill>
              </a:rPr>
              <a:t>– 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</a:rPr>
              <a:t>Спасск-Дальний </a:t>
            </a:r>
            <a:r>
              <a:rPr lang="ru-RU" sz="1600" i="1" dirty="0">
                <a:solidFill>
                  <a:srgbClr val="C00000"/>
                </a:solidFill>
              </a:rPr>
              <a:t>: «</a:t>
            </a:r>
            <a:r>
              <a:rPr lang="ru-RU" sz="1600" i="1" dirty="0" err="1">
                <a:solidFill>
                  <a:srgbClr val="C00000"/>
                </a:solidFill>
              </a:rPr>
              <a:t>ВестникСпасска</a:t>
            </a:r>
            <a:r>
              <a:rPr lang="ru-RU" sz="1600" i="1" dirty="0" smtClean="0">
                <a:solidFill>
                  <a:srgbClr val="C00000"/>
                </a:solidFill>
              </a:rPr>
              <a:t>»</a:t>
            </a:r>
          </a:p>
          <a:p>
            <a:pPr lvl="0"/>
            <a:r>
              <a:rPr lang="ru-RU" sz="1600" i="1" dirty="0" smtClean="0">
                <a:solidFill>
                  <a:srgbClr val="C00000"/>
                </a:solidFill>
              </a:rPr>
              <a:t>ИП </a:t>
            </a:r>
            <a:r>
              <a:rPr lang="ru-RU" sz="1600" i="1" dirty="0">
                <a:solidFill>
                  <a:srgbClr val="C00000"/>
                </a:solidFill>
              </a:rPr>
              <a:t>Т. И. Старченко,2007. - 175 с, </a:t>
            </a:r>
            <a:endParaRPr lang="ru-RU" sz="1600" i="1" dirty="0" smtClean="0">
              <a:solidFill>
                <a:srgbClr val="C00000"/>
              </a:solidFill>
            </a:endParaRPr>
          </a:p>
          <a:p>
            <a:pPr lvl="0"/>
            <a:r>
              <a:rPr lang="ru-RU" sz="1600" i="1" dirty="0" smtClean="0">
                <a:solidFill>
                  <a:srgbClr val="C00000"/>
                </a:solidFill>
              </a:rPr>
              <a:t>фото</a:t>
            </a:r>
            <a:r>
              <a:rPr lang="ru-RU" sz="1600" i="1" dirty="0">
                <a:solidFill>
                  <a:srgbClr val="C00000"/>
                </a:solidFill>
              </a:rPr>
              <a:t>, ил.</a:t>
            </a:r>
          </a:p>
        </p:txBody>
      </p:sp>
    </p:spTree>
    <p:extLst>
      <p:ext uri="{BB962C8B-B14F-4D97-AF65-F5344CB8AC3E}">
        <p14:creationId xmlns:p14="http://schemas.microsoft.com/office/powerpoint/2010/main" val="331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stv.ru/Content/article/87/9b/4ed4-d657-440b-8281-edc0be8de153/ffcddb83-8631-42ca-8c88-742b03e2cd7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4844"/>
            <a:ext cx="2117685" cy="29721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573062"/>
            <a:ext cx="50192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</a:rPr>
              <a:t>Книга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</a:rPr>
              <a:t>«Апостол Америки и Сибири: исторический роман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</a:rPr>
              <a:t>» удостоен </a:t>
            </a: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</a:rPr>
              <a:t>диплома Правления Союза писателей России и Молодежной общественной палаты России в номинации «Православная книга» и диплома «Золотой Витязь» президента Международного кинофестиваля н Славянского форума искусств Н. П. </a:t>
            </a:r>
            <a:r>
              <a:rPr lang="ru-RU" sz="1600" i="1" dirty="0" err="1">
                <a:solidFill>
                  <a:schemeClr val="accent4">
                    <a:lumMod val="50000"/>
                  </a:schemeClr>
                </a:solidFill>
              </a:rPr>
              <a:t>Бурляева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997" y="3743161"/>
            <a:ext cx="45070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Апостол Америки и Сибири. Сказание о миссионерских трудах Московского митрополита Иннокентия (</a:t>
            </a:r>
            <a:r>
              <a:rPr lang="ru-RU" sz="1600" i="1" dirty="0" err="1">
                <a:solidFill>
                  <a:srgbClr val="C00000"/>
                </a:solidFill>
              </a:rPr>
              <a:t>Веннаминова</a:t>
            </a:r>
            <a:r>
              <a:rPr lang="ru-RU" sz="1600" i="1" dirty="0">
                <a:solidFill>
                  <a:srgbClr val="C00000"/>
                </a:solidFill>
              </a:rPr>
              <a:t>), апостола Америки и Сибири, по его сочинениям, письмам и рассказам современников : исторический роман /А. М. Бачурин. - Владивосток : Дальнаука,2012.- 448 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492896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Исторический </a:t>
            </a:r>
            <a:r>
              <a:rPr lang="ru-RU" dirty="0">
                <a:solidFill>
                  <a:srgbClr val="002060"/>
                </a:solidFill>
              </a:rPr>
              <a:t>роман - «сказание о миссионерских трудах Московского митрополита </a:t>
            </a:r>
            <a:r>
              <a:rPr lang="ru-RU" dirty="0" smtClean="0">
                <a:solidFill>
                  <a:srgbClr val="002060"/>
                </a:solidFill>
              </a:rPr>
              <a:t>Иннокентия, </a:t>
            </a:r>
            <a:r>
              <a:rPr lang="ru-RU" dirty="0">
                <a:solidFill>
                  <a:srgbClr val="002060"/>
                </a:solidFill>
              </a:rPr>
              <a:t>апостола Америки и Сибири, по его сочинениям, письмам и рассказам современников» (в трех частях) - знакомит читателей с великими географическими открытиями, выдающимися деятелями России, первопроходцами Сибири. Дальнего Востока и Русской Америки в </a:t>
            </a:r>
            <a:r>
              <a:rPr lang="en-US" dirty="0">
                <a:solidFill>
                  <a:srgbClr val="002060"/>
                </a:solidFill>
              </a:rPr>
              <a:t>XVIII-XIX </a:t>
            </a:r>
            <a:r>
              <a:rPr lang="ru-RU" dirty="0">
                <a:solidFill>
                  <a:srgbClr val="002060"/>
                </a:solidFill>
              </a:rPr>
              <a:t>столетиях.</a:t>
            </a:r>
          </a:p>
        </p:txBody>
      </p:sp>
    </p:spTree>
    <p:extLst>
      <p:ext uri="{BB962C8B-B14F-4D97-AF65-F5344CB8AC3E}">
        <p14:creationId xmlns:p14="http://schemas.microsoft.com/office/powerpoint/2010/main" val="331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804" y="4149080"/>
            <a:ext cx="4050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В стране </a:t>
            </a:r>
            <a:r>
              <a:rPr lang="ru-RU" sz="1600" i="1" dirty="0" err="1">
                <a:solidFill>
                  <a:srgbClr val="C00000"/>
                </a:solidFill>
              </a:rPr>
              <a:t>даурского</a:t>
            </a:r>
            <a:r>
              <a:rPr lang="ru-RU" sz="1600" i="1" dirty="0">
                <a:solidFill>
                  <a:srgbClr val="C00000"/>
                </a:solidFill>
              </a:rPr>
              <a:t> журавля. Путешествия, открытия, исследования</a:t>
            </a:r>
            <a:r>
              <a:rPr lang="en-US" sz="1600" i="1" dirty="0">
                <a:solidFill>
                  <a:srgbClr val="C00000"/>
                </a:solidFill>
              </a:rPr>
              <a:t>XIX-XXI</a:t>
            </a:r>
            <a:r>
              <a:rPr lang="ru-RU" sz="1600" i="1" dirty="0">
                <a:solidFill>
                  <a:srgbClr val="C00000"/>
                </a:solidFill>
              </a:rPr>
              <a:t>столетий/</a:t>
            </a:r>
            <a:r>
              <a:rPr lang="en-US" sz="1600" i="1" dirty="0">
                <a:solidFill>
                  <a:srgbClr val="C00000"/>
                </a:solidFill>
              </a:rPr>
              <a:t>A.M.</a:t>
            </a:r>
            <a:r>
              <a:rPr lang="ru-RU" sz="1600" i="1" dirty="0">
                <a:solidFill>
                  <a:srgbClr val="C00000"/>
                </a:solidFill>
              </a:rPr>
              <a:t>Бачурин. -Спасск-</a:t>
            </a:r>
            <a:r>
              <a:rPr lang="ru-RU" sz="1600" i="1" dirty="0" err="1">
                <a:solidFill>
                  <a:srgbClr val="C00000"/>
                </a:solidFill>
              </a:rPr>
              <a:t>Дальннй</a:t>
            </a:r>
            <a:r>
              <a:rPr lang="ru-RU" sz="1600" i="1" dirty="0">
                <a:solidFill>
                  <a:srgbClr val="C00000"/>
                </a:solidFill>
              </a:rPr>
              <a:t>: «Вестник Спасска» ИП Т. И. Старченко, 2004. - 235 с,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707209"/>
            <a:ext cx="5040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Историко-географический </a:t>
            </a:r>
            <a:r>
              <a:rPr lang="ru-RU" dirty="0">
                <a:solidFill>
                  <a:srgbClr val="002060"/>
                </a:solidFill>
              </a:rPr>
              <a:t>очерк </a:t>
            </a:r>
            <a:r>
              <a:rPr lang="ru-RU" dirty="0" err="1">
                <a:solidFill>
                  <a:srgbClr val="002060"/>
                </a:solidFill>
              </a:rPr>
              <a:t>Приханковья</a:t>
            </a:r>
            <a:r>
              <a:rPr lang="ru-RU" dirty="0">
                <a:solidFill>
                  <a:srgbClr val="002060"/>
                </a:solidFill>
              </a:rPr>
              <a:t> «В стране </a:t>
            </a:r>
            <a:r>
              <a:rPr lang="ru-RU" dirty="0" err="1">
                <a:solidFill>
                  <a:srgbClr val="002060"/>
                </a:solidFill>
              </a:rPr>
              <a:t>даурского</a:t>
            </a:r>
            <a:r>
              <a:rPr lang="ru-RU" dirty="0">
                <a:solidFill>
                  <a:srgbClr val="002060"/>
                </a:solidFill>
              </a:rPr>
              <a:t> журавля» с картами, семами, таблицами, фотоиллюстрациями, приложениями кратких </a:t>
            </a:r>
            <a:r>
              <a:rPr lang="ru-RU" dirty="0" smtClean="0">
                <a:solidFill>
                  <a:srgbClr val="002060"/>
                </a:solidFill>
              </a:rPr>
              <a:t>биографических </a:t>
            </a:r>
            <a:r>
              <a:rPr lang="ru-RU" dirty="0">
                <a:solidFill>
                  <a:srgbClr val="002060"/>
                </a:solidFill>
              </a:rPr>
              <a:t>сведений о героях, эколого-географической </a:t>
            </a:r>
            <a:r>
              <a:rPr lang="ru-RU" dirty="0" smtClean="0">
                <a:solidFill>
                  <a:srgbClr val="002060"/>
                </a:solidFill>
              </a:rPr>
              <a:t>культуре</a:t>
            </a:r>
            <a:r>
              <a:rPr lang="ru-RU" dirty="0">
                <a:solidFill>
                  <a:srgbClr val="002060"/>
                </a:solidFill>
              </a:rPr>
              <a:t>, хронологией важнейших дат географических путешествий, открытий, исследований.</a:t>
            </a:r>
          </a:p>
          <a:p>
            <a:r>
              <a:rPr lang="ru-RU" dirty="0">
                <a:solidFill>
                  <a:srgbClr val="002060"/>
                </a:solidFill>
              </a:rPr>
              <a:t>Книга предназначена географам, историкам, краеведам, библиотекарям, а также учащимся и студентам </a:t>
            </a:r>
            <a:r>
              <a:rPr lang="ru-RU" dirty="0" smtClean="0">
                <a:solidFill>
                  <a:srgbClr val="002060"/>
                </a:solidFill>
              </a:rPr>
              <a:t>учебных заведений </a:t>
            </a:r>
            <a:r>
              <a:rPr lang="ru-RU" dirty="0">
                <a:solidFill>
                  <a:srgbClr val="002060"/>
                </a:solidFill>
              </a:rPr>
              <a:t>в качестве пособия в изучении религиозного </a:t>
            </a:r>
            <a:r>
              <a:rPr lang="ru-RU" dirty="0" smtClean="0">
                <a:solidFill>
                  <a:srgbClr val="002060"/>
                </a:solidFill>
              </a:rPr>
              <a:t>краеведения.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player.myshared.ru/5/481350/slides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56759" r="71734" b="4782"/>
          <a:stretch/>
        </p:blipFill>
        <p:spPr bwMode="auto">
          <a:xfrm>
            <a:off x="1187624" y="764704"/>
            <a:ext cx="2234560" cy="31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m0-tub-ru.yandex.net/i?id=28b6a5060b1c4c981a2a5fe2472dc4ab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6308"/>
            <a:ext cx="3312368" cy="16561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826834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Опираясь на архивные документы, рукописи К. П. </a:t>
            </a:r>
            <a:r>
              <a:rPr lang="ru-RU" dirty="0" err="1">
                <a:solidFill>
                  <a:srgbClr val="002060"/>
                </a:solidFill>
              </a:rPr>
              <a:t>Правдивцева</a:t>
            </a:r>
            <a:r>
              <a:rPr lang="ru-RU" dirty="0">
                <a:solidFill>
                  <a:srgbClr val="002060"/>
                </a:solidFill>
              </a:rPr>
              <a:t>, периодические издания и другие документы, А. М. Бачурин составил паспорта исторического и хозяйственного освоения города Спасска-Дальнего и сел Спасского муниципального района Приморья в дореволюционный период, рассказал о судьбах крестьянства в годы строительства </a:t>
            </a:r>
            <a:r>
              <a:rPr lang="ru-RU" dirty="0" smtClean="0">
                <a:solidFill>
                  <a:srgbClr val="002060"/>
                </a:solidFill>
              </a:rPr>
              <a:t>Советского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player.myshared.ru/5/481350/slides/slide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t="8054" r="8313" b="32914"/>
          <a:stretch/>
        </p:blipFill>
        <p:spPr bwMode="auto">
          <a:xfrm>
            <a:off x="611560" y="1028615"/>
            <a:ext cx="4608512" cy="35545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665910"/>
            <a:ext cx="77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государства. Автор освещает историю организации партизанского движения в 1918-1922 и освобождении Приморья от белогвардейцев и интервентов. </a:t>
            </a:r>
          </a:p>
        </p:txBody>
      </p:sp>
    </p:spTree>
    <p:extLst>
      <p:ext uri="{BB962C8B-B14F-4D97-AF65-F5344CB8AC3E}">
        <p14:creationId xmlns:p14="http://schemas.microsoft.com/office/powerpoint/2010/main" val="3882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633" y="4822390"/>
            <a:ext cx="8222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Повести Александра Бачурина привлекают тем, что писатель не уходит от острых проблем современности, а наоборот ищет в столкновении их ответы на жгучие вопросы сегодняшнего дня : как жить по совести в обществе, которое переживает кризис не только в экономике, но и прежде всего в духовной сфере. </a:t>
            </a:r>
            <a:r>
              <a:rPr lang="ru-RU" sz="1600" dirty="0">
                <a:solidFill>
                  <a:srgbClr val="002060"/>
                </a:solidFill>
              </a:rPr>
              <a:t>Ю. Н. Леонов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player.myshared.ru/5/481350/slides/slide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3" t="32828" r="6435" b="17358"/>
          <a:stretch/>
        </p:blipFill>
        <p:spPr bwMode="auto">
          <a:xfrm>
            <a:off x="1907704" y="597094"/>
            <a:ext cx="2103120" cy="33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459" y="4038163"/>
            <a:ext cx="4095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Красная повозка: повесть / А. М. </a:t>
            </a:r>
            <a:r>
              <a:rPr lang="ru-RU" sz="1600" i="1" dirty="0" smtClean="0">
                <a:solidFill>
                  <a:srgbClr val="C00000"/>
                </a:solidFill>
              </a:rPr>
              <a:t>Бачурин- </a:t>
            </a:r>
            <a:r>
              <a:rPr lang="ru-RU" sz="1600" i="1" dirty="0">
                <a:solidFill>
                  <a:srgbClr val="C00000"/>
                </a:solidFill>
              </a:rPr>
              <a:t>Владивосток: </a:t>
            </a:r>
            <a:r>
              <a:rPr lang="ru-RU" sz="1600" i="1" dirty="0" err="1" smtClean="0">
                <a:solidFill>
                  <a:srgbClr val="C00000"/>
                </a:solidFill>
              </a:rPr>
              <a:t>Дальневост</a:t>
            </a:r>
            <a:r>
              <a:rPr lang="ru-RU" sz="1600" i="1" dirty="0" smtClean="0">
                <a:solidFill>
                  <a:srgbClr val="C00000"/>
                </a:solidFill>
              </a:rPr>
              <a:t>. кн. изд-во - 222 </a:t>
            </a:r>
            <a:r>
              <a:rPr lang="ru-RU" sz="1600" i="1" dirty="0">
                <a:solidFill>
                  <a:srgbClr val="C00000"/>
                </a:solidFill>
              </a:rPr>
              <a:t>с.</a:t>
            </a:r>
          </a:p>
        </p:txBody>
      </p:sp>
      <p:pic>
        <p:nvPicPr>
          <p:cNvPr id="7" name="Picture 2" descr="http://player.myshared.ru/5/481350/slides/slide_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8462" r="68920" b="32448"/>
          <a:stretch/>
        </p:blipFill>
        <p:spPr bwMode="auto">
          <a:xfrm>
            <a:off x="5045718" y="602809"/>
            <a:ext cx="236601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8024" y="3998447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Когда розы плачут: художественная проза/А. М. Бачурин. - Спасск-Дальний, 2004.-285 с, ил.</a:t>
            </a:r>
          </a:p>
        </p:txBody>
      </p:sp>
    </p:spTree>
    <p:extLst>
      <p:ext uri="{BB962C8B-B14F-4D97-AF65-F5344CB8AC3E}">
        <p14:creationId xmlns:p14="http://schemas.microsoft.com/office/powerpoint/2010/main" val="27199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5156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Контакты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Тел: 8 (42335) 5-34-64,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8 (42335) 5-17-17,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Факс: 8 (42335) 5-34-64.</a:t>
            </a:r>
          </a:p>
          <a:p>
            <a:pPr algn="ctr"/>
            <a:r>
              <a:rPr lang="ru-RU" dirty="0" err="1">
                <a:solidFill>
                  <a:srgbClr val="C00000"/>
                </a:solidFill>
              </a:rPr>
              <a:t>Email</a:t>
            </a:r>
            <a:r>
              <a:rPr lang="ru-RU" dirty="0">
                <a:solidFill>
                  <a:srgbClr val="C00000"/>
                </a:solidFill>
              </a:rPr>
              <a:t>: cgbib_bk@mail.ru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dirty="0" err="1">
                <a:solidFill>
                  <a:srgbClr val="C00000"/>
                </a:solidFill>
              </a:rPr>
              <a:t>Web</a:t>
            </a:r>
            <a:r>
              <a:rPr lang="ru-RU" dirty="0">
                <a:solidFill>
                  <a:srgbClr val="C00000"/>
                </a:solidFill>
              </a:rPr>
              <a:t>: http://</a:t>
            </a:r>
            <a:r>
              <a:rPr lang="ru-RU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ru-RU" dirty="0" smtClean="0">
                <a:solidFill>
                  <a:srgbClr val="C00000"/>
                </a:solidFill>
              </a:rPr>
              <a:t>s-bk.ru</a:t>
            </a:r>
            <a:r>
              <a:rPr lang="ru-RU" dirty="0">
                <a:solidFill>
                  <a:srgbClr val="C00000"/>
                </a:solidFill>
              </a:rPr>
              <a:t>/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Адрес: 692802,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Россия, Приморский край,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г. Большой Камень,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ул. Карла Маркса, д. 4Б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1902" y="5373216"/>
            <a:ext cx="53578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Автор-составитель: </a:t>
            </a:r>
            <a:r>
              <a:rPr lang="ru-RU" b="1" dirty="0" err="1" smtClean="0">
                <a:solidFill>
                  <a:srgbClr val="000099"/>
                </a:solidFill>
                <a:cs typeface="Arial" charset="0"/>
              </a:rPr>
              <a:t>Лавринович</a:t>
            </a: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 Н.М,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ведущий библиотекарь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5963" y="260648"/>
            <a:ext cx="5994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Центральная городская библиотека 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им. М.И.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Ладынского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6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tihi.ru/pics/2017/07/19/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6" b="98675" l="53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859860" cy="20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0872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dirty="0" smtClean="0"/>
              <a:t>8</a:t>
            </a:r>
          </a:p>
          <a:p>
            <a:pPr algn="ctr"/>
            <a:r>
              <a:rPr lang="ru-RU" dirty="0" smtClean="0"/>
              <a:t>февраль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2553" y="3429000"/>
            <a:ext cx="2396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Анатолий Алексеевич</a:t>
            </a:r>
          </a:p>
          <a:p>
            <a:pPr algn="ctr"/>
            <a:r>
              <a:rPr lang="ru-RU" sz="1600" b="1" cap="all" dirty="0" smtClean="0">
                <a:solidFill>
                  <a:srgbClr val="C00000"/>
                </a:solidFill>
              </a:rPr>
              <a:t>ВАХОВ</a:t>
            </a:r>
          </a:p>
          <a:p>
            <a:pPr algn="ctr"/>
            <a:r>
              <a:rPr lang="ru-RU" sz="1600" b="1" cap="all" dirty="0" smtClean="0"/>
              <a:t>1918-1965</a:t>
            </a:r>
            <a:endParaRPr lang="ru-RU" sz="1600" dirty="0"/>
          </a:p>
        </p:txBody>
      </p:sp>
      <p:pic>
        <p:nvPicPr>
          <p:cNvPr id="12" name="Рисунок 11" descr="Время писателя Анатолия Вахов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3" y="260648"/>
            <a:ext cx="2396682" cy="304601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5816" y="521385"/>
            <a:ext cx="3466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Книгами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писателя </a:t>
            </a: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Анатолия Алексеевича Вахова когда-то зачитывались, их «доставали» у знакомых продавцов книжных магазинов. 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826802"/>
            <a:ext cx="5703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Журналист, дальневосточный советский писатель, один из самых популярных детских и юношеских прозаиков на Дальнем Востоке, известен приключенческим романом «Трагедия капитана </a:t>
            </a:r>
            <a:r>
              <a:rPr lang="ru-RU" dirty="0" err="1">
                <a:solidFill>
                  <a:srgbClr val="002060"/>
                </a:solidFill>
              </a:rPr>
              <a:t>Лигова</a:t>
            </a:r>
            <a:r>
              <a:rPr lang="ru-RU" dirty="0">
                <a:solidFill>
                  <a:srgbClr val="002060"/>
                </a:solidFill>
              </a:rPr>
              <a:t>», член Союза писателей СССР</a:t>
            </a:r>
            <a:r>
              <a:rPr lang="ru-RU" dirty="0" smtClean="0">
                <a:solidFill>
                  <a:srgbClr val="002060"/>
                </a:solidFill>
              </a:rPr>
              <a:t>. Родился </a:t>
            </a:r>
            <a:r>
              <a:rPr lang="ru-RU" dirty="0">
                <a:solidFill>
                  <a:srgbClr val="002060"/>
                </a:solidFill>
              </a:rPr>
              <a:t> во Владивостоке, </a:t>
            </a:r>
            <a:r>
              <a:rPr lang="ru-RU" dirty="0" smtClean="0">
                <a:solidFill>
                  <a:srgbClr val="002060"/>
                </a:solidFill>
              </a:rPr>
              <a:t>учился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3292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 Дальневосточном политехническом институте, работал корреспондентом краевых газет. В годы Великой Отечественной войны был корреспондентом «Комсомольской правды» и жил в блокадном Ленинграде. </a:t>
            </a:r>
          </a:p>
        </p:txBody>
      </p:sp>
    </p:spTree>
    <p:extLst>
      <p:ext uri="{BB962C8B-B14F-4D97-AF65-F5344CB8AC3E}">
        <p14:creationId xmlns:p14="http://schemas.microsoft.com/office/powerpoint/2010/main" val="35315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primwriter.chat.ru/IMG/vah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4" y="836712"/>
            <a:ext cx="1410072" cy="2106766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9" descr="http://mexalib.com/media/books/covers/d1/cd/539477.jpg">
            <a:hlinkClick r:id="rId4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34" y="3429000"/>
            <a:ext cx="1434628" cy="2106766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Рисунок 17" descr="Пурга в ночи">
            <a:hlinkClick r:id="rId4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1476164" cy="2132712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Рисунок 18" descr="Пламя над тундрой">
            <a:hlinkClick r:id="rId4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1457300" cy="219602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Рисунок 19" descr="Вахов А. А. Девять бесстрашных: Очерк о комсомольцах-партизанах Ленинградской области, Героях Советского Союза. — Л.: Лениздат, 1944. — 168 с. (Серия: Библиотечка молодежи)">
            <a:hlinkClick r:id="rId8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06" y="840160"/>
            <a:ext cx="1525352" cy="21364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5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2708920"/>
            <a:ext cx="4647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своей первой книге очерков «Девять бесстрашных», о комсомольцах-партизанах Ленинградской области, Героях Советского Союза, изданной в 1944 году, Анатолий Вахов написал и о Лене Голикове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книге была помещена фотография «пионера-героя» на стр. 61, сделанная в тылу врага корреспондентом </a:t>
            </a:r>
            <a:r>
              <a:rPr lang="ru-RU" dirty="0" err="1">
                <a:solidFill>
                  <a:srgbClr val="002060"/>
                </a:solidFill>
              </a:rPr>
              <a:t>ЛенТАСС</a:t>
            </a:r>
            <a:r>
              <a:rPr lang="ru-RU" dirty="0">
                <a:solidFill>
                  <a:srgbClr val="002060"/>
                </a:solidFill>
              </a:rPr>
              <a:t> (есть штамп в нижнем углу на фото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/>
              <a:t> </a:t>
            </a:r>
            <a:br>
              <a:rPr lang="ru-RU" dirty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42" y="3789040"/>
            <a:ext cx="3591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Девять </a:t>
            </a:r>
            <a:r>
              <a:rPr lang="ru-RU" sz="1600" dirty="0">
                <a:solidFill>
                  <a:srgbClr val="C00000"/>
                </a:solidFill>
              </a:rPr>
              <a:t>бесстрашных: </a:t>
            </a:r>
            <a:r>
              <a:rPr lang="ru-RU" sz="1600" dirty="0" smtClean="0">
                <a:solidFill>
                  <a:srgbClr val="C00000"/>
                </a:solidFill>
              </a:rPr>
              <a:t>очерк </a:t>
            </a:r>
            <a:r>
              <a:rPr lang="ru-RU" sz="1600" dirty="0">
                <a:solidFill>
                  <a:srgbClr val="C00000"/>
                </a:solidFill>
              </a:rPr>
              <a:t>о комсомольцах-партизанах Ленинградской области, Героях Советского Союза</a:t>
            </a:r>
            <a:r>
              <a:rPr lang="ru-RU" sz="1600" dirty="0" smtClean="0">
                <a:solidFill>
                  <a:srgbClr val="C00000"/>
                </a:solidFill>
              </a:rPr>
              <a:t>. / А.А. Вахов </a:t>
            </a:r>
            <a:r>
              <a:rPr lang="ru-RU" sz="1600" dirty="0">
                <a:solidFill>
                  <a:srgbClr val="C00000"/>
                </a:solidFill>
              </a:rPr>
              <a:t>— Л.: </a:t>
            </a:r>
            <a:r>
              <a:rPr lang="ru-RU" sz="1600" dirty="0" err="1">
                <a:solidFill>
                  <a:srgbClr val="C00000"/>
                </a:solidFill>
              </a:rPr>
              <a:t>Лениздат</a:t>
            </a:r>
            <a:r>
              <a:rPr lang="ru-RU" sz="1600" dirty="0">
                <a:solidFill>
                  <a:srgbClr val="C00000"/>
                </a:solidFill>
              </a:rPr>
              <a:t>, 1944. — 168 </a:t>
            </a:r>
            <a:r>
              <a:rPr lang="ru-RU" sz="1600" dirty="0" smtClean="0">
                <a:solidFill>
                  <a:srgbClr val="C00000"/>
                </a:solidFill>
              </a:rPr>
              <a:t>с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58785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Дальневосточный писатель Анатолий Вахов (1918-1965), которому известность принес роман о китобоях «Трагедия капитала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</a:rPr>
              <a:t>Лигова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», совершил подвиг, о котором мало кто знает. Он сохранил для потомков единственную фотографию «пионера-героя», Героя Советского Союза Лени Голикова (1926-1943). </a:t>
            </a:r>
            <a:b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Вахов А. А. Девять бесстрашных: Очерк о комсомольцах-партизанах Ленинградской области, Героях Советского Союза. — Л.: Лениздат, 1944. — 168 с. (Серия: Библиотечка молодежи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60" y="629664"/>
            <a:ext cx="2089368" cy="294335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9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573016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Девять бесстрашных/ </a:t>
            </a:r>
            <a:r>
              <a:rPr lang="ru-RU" sz="1600" i="1" dirty="0">
                <a:solidFill>
                  <a:srgbClr val="C00000"/>
                </a:solidFill>
              </a:rPr>
              <a:t>А. </a:t>
            </a:r>
            <a:r>
              <a:rPr lang="ru-RU" sz="1600" i="1" dirty="0" smtClean="0">
                <a:solidFill>
                  <a:srgbClr val="C00000"/>
                </a:solidFill>
              </a:rPr>
              <a:t>Вахов – Л.: </a:t>
            </a:r>
            <a:r>
              <a:rPr lang="ru-RU" sz="1600" i="1" dirty="0" err="1" smtClean="0">
                <a:solidFill>
                  <a:srgbClr val="C00000"/>
                </a:solidFill>
              </a:rPr>
              <a:t>Лениздат</a:t>
            </a:r>
            <a:r>
              <a:rPr lang="ru-RU" sz="1600" i="1" dirty="0" smtClean="0">
                <a:solidFill>
                  <a:srgbClr val="C00000"/>
                </a:solidFill>
              </a:rPr>
              <a:t>, 1944 -222 </a:t>
            </a:r>
            <a:r>
              <a:rPr lang="ru-RU" sz="1600" i="1" dirty="0">
                <a:solidFill>
                  <a:srgbClr val="C00000"/>
                </a:solidFill>
              </a:rPr>
              <a:t>с.</a:t>
            </a:r>
          </a:p>
        </p:txBody>
      </p:sp>
      <p:pic>
        <p:nvPicPr>
          <p:cNvPr id="9" name="Рисунок 8" descr="Пламя над тундро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3" y="629664"/>
            <a:ext cx="2068760" cy="279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урга в ноч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83" y="629664"/>
            <a:ext cx="1958536" cy="279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mexalib.com/media/books/covers/d1/cd/53947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76" y="648432"/>
            <a:ext cx="1824246" cy="278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19872" y="357301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Девять бесстрашных/ </a:t>
            </a:r>
            <a:r>
              <a:rPr lang="ru-RU" sz="1600" i="1" dirty="0">
                <a:solidFill>
                  <a:srgbClr val="C00000"/>
                </a:solidFill>
              </a:rPr>
              <a:t>А. </a:t>
            </a:r>
            <a:r>
              <a:rPr lang="ru-RU" sz="1600" i="1" dirty="0" smtClean="0">
                <a:solidFill>
                  <a:srgbClr val="C00000"/>
                </a:solidFill>
              </a:rPr>
              <a:t>Вахов – Л.: </a:t>
            </a:r>
            <a:r>
              <a:rPr lang="ru-RU" sz="1600" i="1" dirty="0" err="1" smtClean="0">
                <a:solidFill>
                  <a:srgbClr val="C00000"/>
                </a:solidFill>
              </a:rPr>
              <a:t>Лениздат</a:t>
            </a:r>
            <a:r>
              <a:rPr lang="ru-RU" sz="1600" i="1" dirty="0" smtClean="0">
                <a:solidFill>
                  <a:srgbClr val="C00000"/>
                </a:solidFill>
              </a:rPr>
              <a:t>, 1944 -222 </a:t>
            </a:r>
            <a:r>
              <a:rPr lang="ru-RU" sz="1600" i="1" dirty="0">
                <a:solidFill>
                  <a:srgbClr val="C00000"/>
                </a:solidFill>
              </a:rPr>
              <a:t>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84666" y="3534107"/>
            <a:ext cx="2491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Девять бесстрашных/ </a:t>
            </a:r>
            <a:r>
              <a:rPr lang="ru-RU" sz="1600" i="1" dirty="0">
                <a:solidFill>
                  <a:srgbClr val="C00000"/>
                </a:solidFill>
              </a:rPr>
              <a:t>А. </a:t>
            </a:r>
            <a:r>
              <a:rPr lang="ru-RU" sz="1600" i="1" dirty="0" smtClean="0">
                <a:solidFill>
                  <a:srgbClr val="C00000"/>
                </a:solidFill>
              </a:rPr>
              <a:t>Вахов – Л.: </a:t>
            </a:r>
            <a:r>
              <a:rPr lang="ru-RU" sz="1600" i="1" dirty="0" err="1" smtClean="0">
                <a:solidFill>
                  <a:srgbClr val="C00000"/>
                </a:solidFill>
              </a:rPr>
              <a:t>Лениздат</a:t>
            </a:r>
            <a:r>
              <a:rPr lang="ru-RU" sz="1600" i="1" dirty="0" smtClean="0">
                <a:solidFill>
                  <a:srgbClr val="C00000"/>
                </a:solidFill>
              </a:rPr>
              <a:t>, 1944 -222 </a:t>
            </a:r>
            <a:r>
              <a:rPr lang="ru-RU" sz="1600" i="1" dirty="0">
                <a:solidFill>
                  <a:srgbClr val="C00000"/>
                </a:solidFill>
              </a:rPr>
              <a:t>с.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5811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Особое место в творчестве писателя занимает тема гражданской войны на Дальнем Востоке. Ей посвящены роман «Вихрь на рассвете», трилогия о Чукотском ревкоме и борьбе за Советскую власть на крайнем Северо-Востоке страны: «Пламя над тундрой», «Пурга в ночи», «Утренний бриз». </a:t>
            </a:r>
          </a:p>
        </p:txBody>
      </p:sp>
    </p:spTree>
    <p:extLst>
      <p:ext uri="{BB962C8B-B14F-4D97-AF65-F5344CB8AC3E}">
        <p14:creationId xmlns:p14="http://schemas.microsoft.com/office/powerpoint/2010/main" val="19726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tihi.ru/pics/2017/07/19/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6" b="98675" l="53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859860" cy="20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0872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dirty="0" smtClean="0"/>
              <a:t>19</a:t>
            </a:r>
          </a:p>
          <a:p>
            <a:pPr algn="ctr"/>
            <a:r>
              <a:rPr lang="ru-RU" dirty="0" smtClean="0"/>
              <a:t>марта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5912" y="3318083"/>
            <a:ext cx="2306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Василий Васильевич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ЛИТВИН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1943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arsvest.ru/images/uploaded/article_1069396193_91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3" y="329648"/>
            <a:ext cx="2083453" cy="30993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374850"/>
            <a:ext cx="3746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В кратком предисловии Е. </a:t>
            </a:r>
            <a:r>
              <a:rPr lang="ru-RU" sz="1600" i="1" dirty="0" err="1" smtClean="0">
                <a:solidFill>
                  <a:srgbClr val="C00000"/>
                </a:solidFill>
              </a:rPr>
              <a:t>Лебкова</a:t>
            </a:r>
            <a:r>
              <a:rPr lang="ru-RU" sz="1600" i="1" dirty="0" smtClean="0">
                <a:solidFill>
                  <a:srgbClr val="C00000"/>
                </a:solidFill>
              </a:rPr>
              <a:t> к сборнику стихов сказано</a:t>
            </a:r>
            <a:r>
              <a:rPr lang="ru-RU" sz="1600" i="1" dirty="0">
                <a:solidFill>
                  <a:srgbClr val="C00000"/>
                </a:solidFill>
              </a:rPr>
              <a:t>, может быть, и немного пафосно, но точно: «Как поэт с ярко выраженной гражданской позицией он бьет в колокол…»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564" y="2754794"/>
            <a:ext cx="5994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Василий Литвин, член Союза Российских писателей. </a:t>
            </a:r>
            <a:r>
              <a:rPr lang="ru-RU" dirty="0">
                <a:solidFill>
                  <a:srgbClr val="002060"/>
                </a:solidFill>
              </a:rPr>
              <a:t>Автор сборника стихов «Поднимаюсь с колен» (1999), повестей в стихах «Тайна пади Лешего», «Песни про Илью Муромца, Святогора-богатыря и времечко </a:t>
            </a:r>
            <a:r>
              <a:rPr lang="ru-RU" dirty="0" err="1">
                <a:solidFill>
                  <a:srgbClr val="002060"/>
                </a:solidFill>
              </a:rPr>
              <a:t>лихоманное</a:t>
            </a:r>
            <a:r>
              <a:rPr lang="ru-RU" dirty="0">
                <a:solidFill>
                  <a:srgbClr val="002060"/>
                </a:solidFill>
              </a:rPr>
              <a:t>» (2000), поэмы «Великое похмелье» (2001), «Сказ о том, как дурака донимала грусть-тоска» (2003),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584" y="4399944"/>
            <a:ext cx="8141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«Сказки о том, как Иван-дурак искал потерянную душу» (2004). Лейтмотив творчества – судьба человека обездоленного, поднимающегося с колен, судьба России, мысль о ее возрождении, о преодолении трагических ситуаций. В поисках поэтической формы – обращения к фольклору, к русскому эпосу.</a:t>
            </a:r>
          </a:p>
        </p:txBody>
      </p:sp>
    </p:spTree>
    <p:extLst>
      <p:ext uri="{BB962C8B-B14F-4D97-AF65-F5344CB8AC3E}">
        <p14:creationId xmlns:p14="http://schemas.microsoft.com/office/powerpoint/2010/main" val="20371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вадцатый век в сказаниях Литв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5180"/>
            <a:ext cx="3050644" cy="22566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268921" cy="334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98" y="4221088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Литвин, В.В. Трагедия души: стихи и проза. – Владивосток» ЗАО «</a:t>
            </a:r>
            <a:r>
              <a:rPr lang="ru-RU" sz="1600" dirty="0" err="1" smtClean="0">
                <a:solidFill>
                  <a:srgbClr val="C00000"/>
                </a:solidFill>
              </a:rPr>
              <a:t>Доран</a:t>
            </a:r>
            <a:r>
              <a:rPr lang="ru-RU" sz="1600" dirty="0" smtClean="0">
                <a:solidFill>
                  <a:srgbClr val="C00000"/>
                </a:solidFill>
              </a:rPr>
              <a:t>», 2001. – 176 с.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2780928"/>
            <a:ext cx="44381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данный сборник вошла повесть «Просвет на тот свет, или тайна пади Лешего». Авторская задумка «Тайны» не ординарна, лаконичен и хорош язык. Косорылый, Ворон Лис… не есть плод чистой фантазии. Они –абстрагирование реальной, но противоположного порядка – Добродетели. Ради её торжества в человеке и в жизни написана  Василием </a:t>
            </a:r>
            <a:r>
              <a:rPr lang="ru-RU" dirty="0" err="1" smtClean="0">
                <a:solidFill>
                  <a:srgbClr val="002060"/>
                </a:solidFill>
              </a:rPr>
              <a:t>Литвиным</a:t>
            </a:r>
            <a:r>
              <a:rPr lang="ru-RU" dirty="0" smtClean="0">
                <a:solidFill>
                  <a:srgbClr val="002060"/>
                </a:solidFill>
              </a:rPr>
              <a:t> эта история.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tihi.ru/pics/2017/07/19/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6" b="98675" l="535" r="10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859860" cy="20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0872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dirty="0" smtClean="0"/>
              <a:t>8</a:t>
            </a:r>
          </a:p>
          <a:p>
            <a:pPr algn="ctr"/>
            <a:r>
              <a:rPr lang="ru-RU" dirty="0" smtClean="0"/>
              <a:t>июля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76672"/>
            <a:ext cx="2979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Поэзии великие истоки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На свете не иссякнут </a:t>
            </a:r>
            <a:r>
              <a:rPr lang="ru-RU" sz="1600" dirty="0" smtClean="0">
                <a:solidFill>
                  <a:srgbClr val="C00000"/>
                </a:solidFill>
              </a:rPr>
              <a:t>			никогда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Везде её таинственные </a:t>
            </a:r>
            <a:r>
              <a:rPr lang="ru-RU" sz="1600" dirty="0" smtClean="0">
                <a:solidFill>
                  <a:srgbClr val="C00000"/>
                </a:solidFill>
              </a:rPr>
              <a:t>			токи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Струятся, как грунтовая вода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ru-RU" sz="1400" i="1" dirty="0" smtClean="0">
                <a:solidFill>
                  <a:srgbClr val="C00000"/>
                </a:solidFill>
              </a:rPr>
              <a:t>А.Н. Киреев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9293" y="2666462"/>
            <a:ext cx="2558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Александр Николаевич</a:t>
            </a:r>
          </a:p>
          <a:p>
            <a:pPr algn="ctr"/>
            <a:r>
              <a:rPr lang="ru-RU" sz="1600" b="1" cap="all" dirty="0" smtClean="0">
                <a:solidFill>
                  <a:srgbClr val="C00000"/>
                </a:solidFill>
              </a:rPr>
              <a:t>КИРЕЕВ</a:t>
            </a:r>
          </a:p>
          <a:p>
            <a:pPr algn="ctr"/>
            <a:r>
              <a:rPr lang="ru-RU" sz="1600" b="1" cap="all" dirty="0" smtClean="0">
                <a:solidFill>
                  <a:srgbClr val="C00000"/>
                </a:solidFill>
              </a:rPr>
              <a:t>(1953)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0209" y="3717032"/>
            <a:ext cx="7983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Член </a:t>
            </a:r>
            <a:r>
              <a:rPr lang="ru-RU" dirty="0">
                <a:solidFill>
                  <a:srgbClr val="002060"/>
                </a:solidFill>
              </a:rPr>
              <a:t>Союза писателей России. Полковник запаса. Прослужил более двадцати лет на Тихоокеанском флоте. Живёт во Владивостоке. Автор нескольких книг стихов и прозы. Его стихи, повести, рассказы, литературно-критические статьи печатаются в журналах, альманахах, сборниках. В 2007г. награждён премией главы г</a:t>
            </a:r>
            <a:r>
              <a:rPr lang="ru-RU" dirty="0" smtClean="0">
                <a:solidFill>
                  <a:srgbClr val="002060"/>
                </a:solidFill>
              </a:rPr>
              <a:t>. Владивостока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www.arsvest.ru/images/upl-2009/article_1246348894_36901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00" y="188640"/>
            <a:ext cx="2096641" cy="265515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642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2015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SEMEon</cp:lastModifiedBy>
  <cp:revision>18</cp:revision>
  <dcterms:created xsi:type="dcterms:W3CDTF">2018-04-03T02:18:11Z</dcterms:created>
  <dcterms:modified xsi:type="dcterms:W3CDTF">2020-10-01T04:32:50Z</dcterms:modified>
</cp:coreProperties>
</file>