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8" r:id="rId3"/>
    <p:sldId id="259" r:id="rId4"/>
    <p:sldId id="264" r:id="rId5"/>
    <p:sldId id="265" r:id="rId6"/>
    <p:sldId id="272" r:id="rId7"/>
    <p:sldId id="263" r:id="rId8"/>
    <p:sldId id="274" r:id="rId9"/>
    <p:sldId id="260" r:id="rId10"/>
    <p:sldId id="275" r:id="rId11"/>
    <p:sldId id="261" r:id="rId12"/>
    <p:sldId id="276" r:id="rId13"/>
    <p:sldId id="262" r:id="rId14"/>
    <p:sldId id="267" r:id="rId15"/>
    <p:sldId id="278" r:id="rId16"/>
    <p:sldId id="268" r:id="rId17"/>
    <p:sldId id="277" r:id="rId18"/>
    <p:sldId id="270" r:id="rId19"/>
    <p:sldId id="271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08" autoAdjust="0"/>
    <p:restoredTop sz="94660"/>
  </p:normalViewPr>
  <p:slideViewPr>
    <p:cSldViewPr>
      <p:cViewPr varScale="1">
        <p:scale>
          <a:sx n="99" d="100"/>
          <a:sy n="99" d="100"/>
        </p:scale>
        <p:origin x="-22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CDFE81-2584-4CCB-B10E-AF36B66B51BF}" type="datetimeFigureOut">
              <a:rPr lang="ru-RU" smtClean="0"/>
              <a:t>01.09.2016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CABF0D-3EBC-4AD9-989C-DC063A2CCC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0225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ABF0D-3EBC-4AD9-989C-DC063A2CCCB3}" type="slidenum">
              <a:rPr lang="ru-RU" smtClean="0">
                <a:solidFill>
                  <a:prstClr val="black"/>
                </a:solidFill>
              </a:rPr>
              <a:pPr/>
              <a:t>17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396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ABF0D-3EBC-4AD9-989C-DC063A2CCCB3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0396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090E5-82F7-41E4-A1CE-E5B6839835EF}" type="datetimeFigureOut">
              <a:rPr lang="ru-RU" smtClean="0"/>
              <a:t>01.09.2016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0DFC480-6A9A-42B4-A660-F6460D646F1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100" advClick="0" advTm="7000">
        <p14:switch dir="r"/>
      </p:transition>
    </mc:Choice>
    <mc:Fallback xmlns="">
      <p:transition spd="slow" advClick="0" advTm="7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090E5-82F7-41E4-A1CE-E5B6839835EF}" type="datetimeFigureOut">
              <a:rPr lang="ru-RU" smtClean="0"/>
              <a:t>01.09.2016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FC480-6A9A-42B4-A660-F6460D646F1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100" advClick="0" advTm="7000">
        <p14:switch dir="r"/>
      </p:transition>
    </mc:Choice>
    <mc:Fallback xmlns="">
      <p:transition spd="slow" advClick="0" advTm="7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0DFC480-6A9A-42B4-A660-F6460D646F14}" type="slidenum">
              <a:rPr lang="ru-RU" smtClean="0"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090E5-82F7-41E4-A1CE-E5B6839835EF}" type="datetimeFigureOut">
              <a:rPr lang="ru-RU" smtClean="0"/>
              <a:t>01.09.2016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100" advClick="0" advTm="7000">
        <p14:switch dir="r"/>
      </p:transition>
    </mc:Choice>
    <mc:Fallback xmlns="">
      <p:transition spd="slow" advClick="0" advTm="7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090E5-82F7-41E4-A1CE-E5B6839835EF}" type="datetimeFigureOut">
              <a:rPr lang="ru-RU" smtClean="0"/>
              <a:t>01.09.2016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0DFC480-6A9A-42B4-A660-F6460D646F1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100" advClick="0" advTm="7000">
        <p14:switch dir="r"/>
      </p:transition>
    </mc:Choice>
    <mc:Fallback xmlns="">
      <p:transition spd="slow" advClick="0" advTm="7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090E5-82F7-41E4-A1CE-E5B6839835EF}" type="datetimeFigureOut">
              <a:rPr lang="ru-RU" smtClean="0"/>
              <a:t>01.09.2016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0DFC480-6A9A-42B4-A660-F6460D646F1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100" advClick="0" advTm="7000">
        <p14:switch dir="r"/>
      </p:transition>
    </mc:Choice>
    <mc:Fallback xmlns="">
      <p:transition spd="slow" advClick="0" advTm="7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735090E5-82F7-41E4-A1CE-E5B6839835EF}" type="datetimeFigureOut">
              <a:rPr lang="ru-RU" smtClean="0"/>
              <a:t>01.09.2016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FC480-6A9A-42B4-A660-F6460D646F1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100" advClick="0" advTm="7000">
        <p14:switch dir="r"/>
      </p:transition>
    </mc:Choice>
    <mc:Fallback xmlns="">
      <p:transition spd="slow" advClick="0" advTm="7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090E5-82F7-41E4-A1CE-E5B6839835EF}" type="datetimeFigureOut">
              <a:rPr lang="ru-RU" smtClean="0"/>
              <a:t>01.09.2016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Объект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Объект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0DFC480-6A9A-42B4-A660-F6460D646F14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100" advClick="0" advTm="7000">
        <p14:switch dir="r"/>
      </p:transition>
    </mc:Choice>
    <mc:Fallback xmlns="">
      <p:transition spd="slow" advClick="0" advTm="7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090E5-82F7-41E4-A1CE-E5B6839835EF}" type="datetimeFigureOut">
              <a:rPr lang="ru-RU" smtClean="0"/>
              <a:t>01.09.2016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0DFC480-6A9A-42B4-A660-F6460D646F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Click="0" advTm="7000">
        <p14:switch dir="r"/>
      </p:transition>
    </mc:Choice>
    <mc:Fallback xmlns="">
      <p:transition spd="slow" advClick="0" advTm="7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090E5-82F7-41E4-A1CE-E5B6839835EF}" type="datetimeFigureOut">
              <a:rPr lang="ru-RU" smtClean="0"/>
              <a:t>01.09.2016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0DFC480-6A9A-42B4-A660-F6460D646F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Click="0" advTm="7000">
        <p14:switch dir="r"/>
      </p:transition>
    </mc:Choice>
    <mc:Fallback xmlns="">
      <p:transition spd="slow" advClick="0" advTm="7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Объект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0DFC480-6A9A-42B4-A660-F6460D646F14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090E5-82F7-41E4-A1CE-E5B6839835EF}" type="datetimeFigureOut">
              <a:rPr lang="ru-RU" smtClean="0"/>
              <a:t>01.09.2016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100" advClick="0" advTm="7000">
        <p14:switch dir="r"/>
      </p:transition>
    </mc:Choice>
    <mc:Fallback xmlns="">
      <p:transition spd="slow" advClick="0" advTm="7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0DFC480-6A9A-42B4-A660-F6460D646F1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735090E5-82F7-41E4-A1CE-E5B6839835EF}" type="datetimeFigureOut">
              <a:rPr lang="ru-RU" smtClean="0"/>
              <a:t>01.09.2016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Click="0" advTm="7000">
        <p14:switch dir="r"/>
      </p:transition>
    </mc:Choice>
    <mc:Fallback xmlns="">
      <p:transition spd="slow" advClick="0" advTm="7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735090E5-82F7-41E4-A1CE-E5B6839835EF}" type="datetimeFigureOut">
              <a:rPr lang="ru-RU" smtClean="0"/>
              <a:t>01.09.2016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0DFC480-6A9A-42B4-A660-F6460D646F14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100" advClick="0" advTm="7000">
        <p14:switch dir="r"/>
      </p:transition>
    </mc:Choice>
    <mc:Fallback xmlns="">
      <p:transition spd="slow" advClick="0" advTm="7000">
        <p:fade/>
      </p:transition>
    </mc:Fallback>
  </mc:AlternateConten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381000"/>
            <a:ext cx="8280920" cy="1752600"/>
          </a:xfrm>
        </p:spPr>
        <p:txBody>
          <a:bodyPr>
            <a:normAutofit fontScale="90000"/>
          </a:bodyPr>
          <a:lstStyle/>
          <a:p>
            <a:r>
              <a:rPr lang="ru-RU" sz="5400" b="1" dirty="0">
                <a:solidFill>
                  <a:srgbClr val="C00000"/>
                </a:solidFill>
              </a:rPr>
              <a:t>Каждое произведение – поступок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051720" y="3105835"/>
            <a:ext cx="51845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bg1">
                    <a:lumMod val="50000"/>
                  </a:schemeClr>
                </a:solidFill>
              </a:rPr>
              <a:t>(к 100-летию со дня рождения </a:t>
            </a:r>
            <a:endParaRPr lang="ru-RU" sz="36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ru-RU" sz="3600" b="1" dirty="0" smtClean="0">
                <a:solidFill>
                  <a:schemeClr val="bg1">
                    <a:lumMod val="50000"/>
                  </a:schemeClr>
                </a:solidFill>
              </a:rPr>
              <a:t>А.И</a:t>
            </a:r>
            <a:r>
              <a:rPr lang="ru-RU" sz="3600" b="1" dirty="0">
                <a:solidFill>
                  <a:schemeClr val="bg1">
                    <a:lumMod val="50000"/>
                  </a:schemeClr>
                </a:solidFill>
              </a:rPr>
              <a:t>. Солженицына)</a:t>
            </a:r>
          </a:p>
        </p:txBody>
      </p:sp>
    </p:spTree>
    <p:extLst>
      <p:ext uri="{BB962C8B-B14F-4D97-AF65-F5344CB8AC3E}">
        <p14:creationId xmlns:p14="http://schemas.microsoft.com/office/powerpoint/2010/main" val="1019789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Click="0" advTm="7000">
        <p14:switch dir="r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24136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/>
              <a:t>      Солженицын</a:t>
            </a:r>
            <a:r>
              <a:rPr lang="ru-RU" sz="2000" dirty="0"/>
              <a:t>, А.И</a:t>
            </a:r>
            <a:r>
              <a:rPr lang="ru-RU" sz="2000" dirty="0" smtClean="0"/>
              <a:t>. Ленин</a:t>
            </a:r>
            <a:r>
              <a:rPr lang="ru-RU" sz="2000" dirty="0"/>
              <a:t>. Цюрих-Петроград : главы из книги "Красное Колесо". - Екатеринбург : У-Фактория, 2001. - 416 с.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«Красное Колесо» — многотомное историческое </a:t>
            </a:r>
            <a:r>
              <a:rPr lang="ru-RU" dirty="0" smtClean="0"/>
              <a:t>повествование </a:t>
            </a:r>
            <a:r>
              <a:rPr lang="ru-RU" dirty="0"/>
              <a:t>о российской революции 1917 года. Оно состоит из </a:t>
            </a:r>
            <a:r>
              <a:rPr lang="ru-RU" dirty="0" smtClean="0"/>
              <a:t>четырех </a:t>
            </a:r>
            <a:r>
              <a:rPr lang="ru-RU" dirty="0"/>
              <a:t>Узлов — Узел I: «Август Четырнадцатого» (в 2-х томах), Узел II: «Октябрь Шестнадцатого» (в 2-х томах), Узел III: «Март Семнадцатого» (в 4-х томах), Узел IV: «Апрель Семнадцатого» (в 2-х томах).</a:t>
            </a:r>
          </a:p>
          <a:p>
            <a:r>
              <a:rPr lang="ru-RU" dirty="0"/>
              <a:t>В этой книге представлены главы, относящиеся к Ленину, из всех четырех Узлов «Красного Колеса».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71" t="8285" r="6335" b="12073"/>
          <a:stretch/>
        </p:blipFill>
        <p:spPr bwMode="auto">
          <a:xfrm>
            <a:off x="755576" y="1628798"/>
            <a:ext cx="3024336" cy="4443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5705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Click="0" advTm="7000">
        <p14:switch dir="r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680120"/>
          </a:xfrm>
        </p:spPr>
        <p:txBody>
          <a:bodyPr>
            <a:noAutofit/>
          </a:bodyPr>
          <a:lstStyle/>
          <a:p>
            <a:pPr algn="l"/>
            <a:r>
              <a:rPr lang="ru-RU" sz="2000" dirty="0"/>
              <a:t>Солженицын, А.И</a:t>
            </a:r>
            <a:r>
              <a:rPr lang="ru-RU" sz="2000" dirty="0" smtClean="0"/>
              <a:t>. Столыпин </a:t>
            </a:r>
            <a:r>
              <a:rPr lang="ru-RU" sz="2000" dirty="0"/>
              <a:t>и Царь : главы из книги "Красное Колесо". - Екатеринбург : У-Фактория, 2001. - 448 с.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71" t="9048" r="6943" b="49740"/>
          <a:stretch/>
        </p:blipFill>
        <p:spPr>
          <a:xfrm rot="16200000">
            <a:off x="-50013" y="2218365"/>
            <a:ext cx="4536506" cy="3213358"/>
          </a:xfrm>
        </p:spPr>
      </p:pic>
      <p:sp>
        <p:nvSpPr>
          <p:cNvPr id="5" name="TextBox 4"/>
          <p:cNvSpPr txBox="1"/>
          <p:nvPr/>
        </p:nvSpPr>
        <p:spPr>
          <a:xfrm>
            <a:off x="4644008" y="1484784"/>
            <a:ext cx="424847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Книга состоит  из глав «</a:t>
            </a:r>
            <a:r>
              <a:rPr lang="ru-RU" sz="2400" dirty="0"/>
              <a:t>А</a:t>
            </a:r>
            <a:r>
              <a:rPr lang="ru-RU" sz="2400" dirty="0" smtClean="0"/>
              <a:t>вгуста Четырнадцатого», в которых представлены история царствования Николая и история правления премьер-министра П.А. Столыпина  и его убийства.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082576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Click="0" advTm="7000">
        <p14:switch dir="r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68152"/>
          </a:xfrm>
        </p:spPr>
        <p:txBody>
          <a:bodyPr>
            <a:noAutofit/>
          </a:bodyPr>
          <a:lstStyle/>
          <a:p>
            <a:pPr algn="l"/>
            <a:r>
              <a:rPr lang="ru-RU" sz="2000" dirty="0"/>
              <a:t>Солженицын, А.И.</a:t>
            </a:r>
            <a:br>
              <a:rPr lang="ru-RU" sz="2000" dirty="0"/>
            </a:br>
            <a:r>
              <a:rPr lang="ru-RU" sz="2000" dirty="0"/>
              <a:t>   </a:t>
            </a:r>
            <a:r>
              <a:rPr lang="ru-RU" sz="2000" dirty="0" smtClean="0"/>
              <a:t>Август </a:t>
            </a:r>
            <a:r>
              <a:rPr lang="ru-RU" sz="2000" dirty="0"/>
              <a:t>Ч</a:t>
            </a:r>
            <a:r>
              <a:rPr lang="ru-RU" sz="2000" dirty="0" smtClean="0"/>
              <a:t>етырнадцатого </a:t>
            </a:r>
            <a:r>
              <a:rPr lang="ru-RU" sz="2000" dirty="0"/>
              <a:t>/ А.И. </a:t>
            </a:r>
            <a:r>
              <a:rPr lang="ru-RU" sz="2000" dirty="0" smtClean="0"/>
              <a:t>Солженицын // Роман-газета. – 1992. – 29. </a:t>
            </a:r>
            <a:endParaRPr lang="ru-RU" sz="20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>
            <a:normAutofit fontScale="47500" lnSpcReduction="20000"/>
          </a:bodyPr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5009728"/>
          </a:xfrm>
        </p:spPr>
        <p:txBody>
          <a:bodyPr>
            <a:normAutofit fontScale="47500" lnSpcReduction="20000"/>
          </a:bodyPr>
          <a:lstStyle/>
          <a:p>
            <a:r>
              <a:rPr lang="ru-RU" dirty="0"/>
              <a:t>«Август Четырнадцатого» – грандиозный зачин, первый из четырех Узлов одной из самых важных книг ХХ века, романа-эпопеи великого русского писателя Александра Солженицына «Красное Колесо». Россия вступает в Мировую войну с тяжким грузом. Позади полувековое противостояние власти и общества, кровавые пароксизмы революции 1905—1906 года, метания и ошибки последнего русского императора Николая Второго, мужественная попытка премьер-министра Столыпина остановить революцию и провести насущно необходимые реформы, его трагическая гибель… С началом ненужной войны меркнет надежда на необходимый, единственно спасительный для страны покой. Страшным предвестьем будущих бед оказывается катастрофа, настигнувшая армию генерала Самсонова в Восточной Пруссии. Иногда читателю, восхищенному смелостью, умом, целеустремленностью, человеческим достоинством лучших русских людей – любимых героев Солженицына, кажется, что еще не все потеряно. Но нет – Красное Колесо уже покатилось по России. Его неостановимое движение уже открылось антагонистам – «</a:t>
            </a:r>
            <a:r>
              <a:rPr lang="ru-RU" dirty="0" err="1"/>
              <a:t>столыпинцу</a:t>
            </a:r>
            <a:r>
              <a:rPr lang="ru-RU" dirty="0"/>
              <a:t>» полковнику </a:t>
            </a:r>
            <a:r>
              <a:rPr lang="ru-RU" dirty="0" err="1"/>
              <a:t>Воротынцеву</a:t>
            </a:r>
            <a:r>
              <a:rPr lang="ru-RU" dirty="0"/>
              <a:t> и будущему диктатору Ленину.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84784"/>
            <a:ext cx="3384376" cy="4388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85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Click="0" advTm="7000">
        <p14:switch dir="r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680120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/>
              <a:t>      Солженицын</a:t>
            </a:r>
            <a:r>
              <a:rPr lang="ru-RU" sz="2000" dirty="0"/>
              <a:t>, А.И</a:t>
            </a:r>
            <a:r>
              <a:rPr lang="ru-RU" sz="2000" dirty="0" smtClean="0"/>
              <a:t>. В </a:t>
            </a:r>
            <a:r>
              <a:rPr lang="ru-RU" sz="2000" dirty="0"/>
              <a:t>круге первом : роман / А.И</a:t>
            </a:r>
            <a:r>
              <a:rPr lang="ru-RU" sz="2000" dirty="0" smtClean="0"/>
              <a:t>. Солженицын</a:t>
            </a:r>
            <a:r>
              <a:rPr lang="ru-RU" sz="2000" dirty="0"/>
              <a:t>. - М. : СЛОВО, 2001. - 648 с.</a:t>
            </a:r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755" t="10108" r="14365" b="18321"/>
          <a:stretch/>
        </p:blipFill>
        <p:spPr>
          <a:xfrm>
            <a:off x="611560" y="1628800"/>
            <a:ext cx="3024336" cy="4203537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Плотное действие романа происходит в три декабрьских дня 1949 </a:t>
            </a:r>
            <a:r>
              <a:rPr lang="ru-RU" dirty="0" smtClean="0"/>
              <a:t>года </a:t>
            </a:r>
            <a:r>
              <a:rPr lang="ru-RU" dirty="0"/>
              <a:t>— на «шарашке» (научно-исследовательском институте-тюрьме для заключенных специалистов), на даче Сталина, в студенческом </a:t>
            </a:r>
            <a:r>
              <a:rPr lang="ru-RU" dirty="0" smtClean="0"/>
              <a:t>общежитии</a:t>
            </a:r>
            <a:r>
              <a:rPr lang="ru-RU" dirty="0"/>
              <a:t>, в доме сталинского вельможи, на Лубянке. Динамичный сюжет вокруг поиска дипломата, выдавшего государственную тайну. Переплетение многих действующих лиц, быт «шарашки», споры и раздумья о судьбах России и о личном участии каждого в истории страны.</a:t>
            </a:r>
          </a:p>
        </p:txBody>
      </p:sp>
    </p:spTree>
    <p:extLst>
      <p:ext uri="{BB962C8B-B14F-4D97-AF65-F5344CB8AC3E}">
        <p14:creationId xmlns:p14="http://schemas.microsoft.com/office/powerpoint/2010/main" val="1555434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Click="0" advTm="7000">
        <p14:switch dir="r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662736" cy="1040160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/>
              <a:t>       Солженицын</a:t>
            </a:r>
            <a:r>
              <a:rPr lang="ru-RU" sz="2000" dirty="0"/>
              <a:t>, А.И</a:t>
            </a:r>
            <a:r>
              <a:rPr lang="ru-RU" sz="2000" dirty="0" smtClean="0"/>
              <a:t>. Архипелаг </a:t>
            </a:r>
            <a:r>
              <a:rPr lang="ru-RU" sz="2000" dirty="0"/>
              <a:t>ГУЛАГ, 1918-1956. Опыт художественного исследования / А.И</a:t>
            </a:r>
            <a:r>
              <a:rPr lang="ru-RU" sz="2000" dirty="0" smtClean="0"/>
              <a:t>. Солженицын</a:t>
            </a:r>
            <a:r>
              <a:rPr lang="ru-RU" sz="2000" dirty="0"/>
              <a:t>. - сокращенное изд. - М. : Просвещение, 2011. - 512 с.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700808"/>
            <a:ext cx="3279706" cy="4104456"/>
          </a:xfrm>
        </p:spPr>
      </p:pic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/>
              <a:t>«Архипелаг </a:t>
            </a:r>
            <a:r>
              <a:rPr lang="ru-RU" dirty="0" err="1"/>
              <a:t>ГУЛаг</a:t>
            </a:r>
            <a:r>
              <a:rPr lang="ru-RU" dirty="0"/>
              <a:t>» – </a:t>
            </a:r>
            <a:r>
              <a:rPr lang="ru-RU" dirty="0" smtClean="0"/>
              <a:t>история  </a:t>
            </a:r>
            <a:r>
              <a:rPr lang="ru-RU" dirty="0"/>
              <a:t>репрессий, лагерей и тюрем </a:t>
            </a:r>
            <a:r>
              <a:rPr lang="ru-RU" dirty="0" smtClean="0"/>
              <a:t> в </a:t>
            </a:r>
            <a:r>
              <a:rPr lang="ru-RU" dirty="0"/>
              <a:t>Советском Союзе (</a:t>
            </a:r>
            <a:r>
              <a:rPr lang="ru-RU" dirty="0" err="1"/>
              <a:t>ГУЛаг</a:t>
            </a:r>
            <a:r>
              <a:rPr lang="ru-RU" dirty="0"/>
              <a:t> – Главное управление лагерей). </a:t>
            </a:r>
            <a:r>
              <a:rPr lang="ru-RU" dirty="0" smtClean="0"/>
              <a:t>«</a:t>
            </a:r>
            <a:r>
              <a:rPr lang="ru-RU" dirty="0"/>
              <a:t>Архипелаг </a:t>
            </a:r>
            <a:r>
              <a:rPr lang="ru-RU" dirty="0" err="1"/>
              <a:t>ГУЛаг</a:t>
            </a:r>
            <a:r>
              <a:rPr lang="ru-RU" dirty="0"/>
              <a:t>» – одновременно и историческое исследование с элементами пародийного этнографического очерка, и мемуары автора, повествующие о своем лагерном опыте, и эпопея страданий, и мартиролог – рассказы о мучениках </a:t>
            </a:r>
            <a:r>
              <a:rPr lang="ru-RU" dirty="0" err="1"/>
              <a:t>ГУЛага</a:t>
            </a:r>
            <a:r>
              <a:rPr lang="ru-RU" dirty="0"/>
              <a:t>. Повествование о советских концлагерях ориентировано на текст Библии: создание </a:t>
            </a:r>
            <a:r>
              <a:rPr lang="ru-RU" dirty="0" err="1"/>
              <a:t>ГУЛага</a:t>
            </a:r>
            <a:r>
              <a:rPr lang="ru-RU" dirty="0"/>
              <a:t> представлено как «вывернутое наизнанку» творение мира Богом (создается сатанинский анти-мир); семь книг «Архипелага </a:t>
            </a:r>
            <a:r>
              <a:rPr lang="ru-RU" dirty="0" err="1"/>
              <a:t>ГУЛага</a:t>
            </a:r>
            <a:r>
              <a:rPr lang="ru-RU" dirty="0"/>
              <a:t>» соотнесены с семью печатями Книги из Откровения святого Иоанна Богослова, по которой Господь будет судить людей в конце времен.</a:t>
            </a:r>
          </a:p>
        </p:txBody>
      </p:sp>
    </p:spTree>
    <p:extLst>
      <p:ext uri="{BB962C8B-B14F-4D97-AF65-F5344CB8AC3E}">
        <p14:creationId xmlns:p14="http://schemas.microsoft.com/office/powerpoint/2010/main" val="3509848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Click="0" advTm="7000">
        <p14:switch dir="r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24136"/>
          </a:xfrm>
        </p:spPr>
        <p:txBody>
          <a:bodyPr>
            <a:noAutofit/>
          </a:bodyPr>
          <a:lstStyle/>
          <a:p>
            <a:pPr algn="l"/>
            <a:r>
              <a:rPr lang="ru-RU" sz="1600" dirty="0" smtClean="0"/>
              <a:t>        Еремина </a:t>
            </a:r>
            <a:r>
              <a:rPr lang="ru-RU" sz="1600" dirty="0" smtClean="0"/>
              <a:t>Т</a:t>
            </a:r>
            <a:r>
              <a:rPr lang="ru-RU" sz="1600" dirty="0" smtClean="0"/>
              <a:t>. Учебно-исследовательская </a:t>
            </a:r>
            <a:r>
              <a:rPr lang="ru-RU" sz="1600" dirty="0" smtClean="0"/>
              <a:t>конференция по книге </a:t>
            </a:r>
            <a:r>
              <a:rPr lang="ru-RU" sz="1600" dirty="0"/>
              <a:t>А.И. </a:t>
            </a:r>
            <a:r>
              <a:rPr lang="ru-RU" sz="1600" dirty="0" smtClean="0"/>
              <a:t>Солженицына «Архипелаг </a:t>
            </a:r>
            <a:r>
              <a:rPr lang="ru-RU" sz="1600" dirty="0"/>
              <a:t>ГУЛАГ» / </a:t>
            </a:r>
            <a:r>
              <a:rPr lang="ru-RU" sz="1600" dirty="0" smtClean="0"/>
              <a:t>Т. </a:t>
            </a:r>
            <a:r>
              <a:rPr lang="ru-RU" sz="1600" dirty="0"/>
              <a:t>Ерёмина. — М. : Чистые пруды, 2010. — 32 с. — (Библиотечка «Первого сентября», серия «Литература», </a:t>
            </a:r>
            <a:r>
              <a:rPr lang="ru-RU" sz="1600" dirty="0" err="1"/>
              <a:t>Вып</a:t>
            </a:r>
            <a:r>
              <a:rPr lang="ru-RU" sz="1600" dirty="0"/>
              <a:t>. 31).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4644008" y="1371600"/>
            <a:ext cx="4195192" cy="4681728"/>
          </a:xfrm>
        </p:spPr>
        <p:txBody>
          <a:bodyPr>
            <a:noAutofit/>
          </a:bodyPr>
          <a:lstStyle/>
          <a:p>
            <a:pPr algn="just"/>
            <a:r>
              <a:rPr lang="ru-RU" sz="2000" dirty="0"/>
              <a:t>В брошюре представлен опыт организации учебно-исследовательской </a:t>
            </a:r>
            <a:r>
              <a:rPr lang="ru-RU" sz="2000" dirty="0" smtClean="0"/>
              <a:t>конференции </a:t>
            </a:r>
            <a:r>
              <a:rPr lang="ru-RU" sz="2000" dirty="0"/>
              <a:t>по книге Александра Солженицына «Архипелаг ГУЛАГ». Это произведение в 2009 году введено в стандарт базовой школы для обязательного изучения во </a:t>
            </a:r>
            <a:r>
              <a:rPr lang="ru-RU" sz="2000" dirty="0" smtClean="0"/>
              <a:t>фрагментах</a:t>
            </a:r>
            <a:r>
              <a:rPr lang="ru-RU" sz="2000" dirty="0"/>
              <a:t>. Предлагаемая разработка поможет учителям литературы и библиотекарям </a:t>
            </a:r>
            <a:r>
              <a:rPr lang="ru-RU" sz="2000" dirty="0" smtClean="0"/>
              <a:t>построить </a:t>
            </a:r>
            <a:r>
              <a:rPr lang="ru-RU" sz="2000" dirty="0"/>
              <a:t>интересное, содержательное занятие, ввести учеников в мир «Архипелага».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90" t="8889" r="14407" b="22627"/>
          <a:stretch/>
        </p:blipFill>
        <p:spPr>
          <a:xfrm>
            <a:off x="497213" y="1556792"/>
            <a:ext cx="3171538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030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Click="0" advTm="7000">
        <p14:switch dir="r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000" dirty="0" smtClean="0"/>
              <a:t>      Солженицын</a:t>
            </a:r>
            <a:r>
              <a:rPr lang="ru-RU" sz="2000" dirty="0"/>
              <a:t>, А.И</a:t>
            </a:r>
            <a:r>
              <a:rPr lang="ru-RU" sz="2000" dirty="0" smtClean="0"/>
              <a:t>. Раковый </a:t>
            </a:r>
            <a:r>
              <a:rPr lang="ru-RU" sz="2000" dirty="0"/>
              <a:t>корпус / А.И. Солженицын. - М. : АСТ, 2002. - 505 с.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84784"/>
            <a:ext cx="2955516" cy="4681538"/>
          </a:xfrm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Повесть "Раковый корпус" - о больных онкологического диспансера в среднеазиатском городе (Ташкенте), в том числе ссыльных. Борение с болезнью. Попытки осмысления жизни и смерти. Общественная обстановка после смерти Сталина, когда страна будто начала обретать сознание после страшной болезни. В героях повести, населяющих одну больничную палату, воплощены боль и надежды России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2504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Click="0" advTm="7000">
        <p14:switch dir="r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96144"/>
          </a:xfrm>
        </p:spPr>
        <p:txBody>
          <a:bodyPr>
            <a:noAutofit/>
          </a:bodyPr>
          <a:lstStyle/>
          <a:p>
            <a:pPr algn="l"/>
            <a:r>
              <a:rPr lang="ru-RU" sz="1800" dirty="0" smtClean="0"/>
              <a:t>      Солженицын</a:t>
            </a:r>
            <a:r>
              <a:rPr lang="ru-RU" sz="1800" dirty="0"/>
              <a:t>, А.И</a:t>
            </a:r>
            <a:r>
              <a:rPr lang="ru-RU" sz="1800" dirty="0" smtClean="0"/>
              <a:t>.  </a:t>
            </a:r>
            <a:r>
              <a:rPr lang="ru-RU" sz="1800" dirty="0"/>
              <a:t>Двести лет вместе (1795-1995) : в 2 ч. Ч.1 / А.И</a:t>
            </a:r>
            <a:r>
              <a:rPr lang="ru-RU" sz="1800" dirty="0" smtClean="0"/>
              <a:t>. Солженицын</a:t>
            </a:r>
            <a:r>
              <a:rPr lang="ru-RU" sz="1800" dirty="0"/>
              <a:t>. - М. : Русский путь, 2001. - 510 с. - (Исследования новейшей русской истории).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Исторический труд, в котором автор говорит "нравственно нужную" правду об отношениях двух наций в Российском государстве - евреев и русских. Часть первая посвящена истории этих отношений с конца XVIII в. до революционных событий 1917 г.</a:t>
            </a:r>
          </a:p>
          <a:p>
            <a:r>
              <a:rPr lang="ru-RU" dirty="0"/>
              <a:t>Часть вторая посвящена советскому периоду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28800"/>
            <a:ext cx="3024336" cy="4503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1526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Click="0" advTm="7000">
        <p14:switch dir="r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96144"/>
          </a:xfrm>
        </p:spPr>
        <p:txBody>
          <a:bodyPr>
            <a:noAutofit/>
          </a:bodyPr>
          <a:lstStyle/>
          <a:p>
            <a:pPr algn="l"/>
            <a:r>
              <a:rPr lang="ru-RU" sz="1800" dirty="0"/>
              <a:t> </a:t>
            </a:r>
            <a:r>
              <a:rPr lang="ru-RU" sz="1800" dirty="0" smtClean="0"/>
              <a:t>         </a:t>
            </a:r>
            <a:r>
              <a:rPr lang="ru-RU" sz="1800" dirty="0" smtClean="0"/>
              <a:t>Костырченко </a:t>
            </a:r>
            <a:r>
              <a:rPr lang="ru-RU" sz="1800" dirty="0" smtClean="0"/>
              <a:t>Г. </a:t>
            </a:r>
            <a:r>
              <a:rPr lang="ru-RU" sz="1800" dirty="0" smtClean="0"/>
              <a:t> Из-под </a:t>
            </a:r>
            <a:r>
              <a:rPr lang="ru-RU" sz="1800" dirty="0" smtClean="0"/>
              <a:t>глыб века:  о второй части книги А. Солженицына «Двести лет вместе»:  </a:t>
            </a:r>
            <a:r>
              <a:rPr lang="ru-RU" sz="1800" dirty="0" smtClean="0">
                <a:sym typeface="Symbol"/>
              </a:rPr>
              <a:t>16+ / Костырченко Г.  // Родина. – 2003. - №7. – с. 17 – 23.</a:t>
            </a:r>
            <a:endParaRPr lang="ru-RU" sz="1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20349" y="1371600"/>
            <a:ext cx="3401151" cy="4681538"/>
          </a:xfrm>
        </p:spPr>
      </p:pic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Анализируя </a:t>
            </a:r>
            <a:r>
              <a:rPr lang="ru-RU" dirty="0" smtClean="0"/>
              <a:t>вторую часть </a:t>
            </a:r>
            <a:r>
              <a:rPr lang="ru-RU" dirty="0"/>
              <a:t>книги А. Солженицына «Двести лет вместе</a:t>
            </a:r>
            <a:r>
              <a:rPr lang="ru-RU" dirty="0" smtClean="0"/>
              <a:t>», автор обращается к историческим данным, размышляет над влиянием евреев на ход истории России, высказывает  </a:t>
            </a:r>
            <a:r>
              <a:rPr lang="ru-RU" dirty="0"/>
              <a:t>сомнения </a:t>
            </a:r>
            <a:r>
              <a:rPr lang="ru-RU" dirty="0" smtClean="0"/>
              <a:t>по </a:t>
            </a:r>
            <a:r>
              <a:rPr lang="ru-RU" dirty="0"/>
              <a:t>поводу достоверности некоторых исторических фактов русской истории</a:t>
            </a:r>
            <a:r>
              <a:rPr lang="ru-RU" dirty="0" smtClean="0"/>
              <a:t>. Статья иллюстрирована фотографиями.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0590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Click="0" advTm="7000">
        <p14:switch dir="r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@ </a:t>
            </a:r>
            <a:r>
              <a:rPr lang="ru-RU" dirty="0" smtClean="0"/>
              <a:t>Центральная городская библиотека им. </a:t>
            </a:r>
            <a:r>
              <a:rPr lang="ru-RU" smtClean="0"/>
              <a:t>Ладынского, </a:t>
            </a:r>
            <a:r>
              <a:rPr lang="ru-RU" dirty="0" smtClean="0"/>
              <a:t>2016 </a:t>
            </a:r>
            <a:endParaRPr lang="en-US" dirty="0" smtClean="0"/>
          </a:p>
          <a:p>
            <a:r>
              <a:rPr lang="ru-RU" dirty="0" smtClean="0"/>
              <a:t>Составитель: </a:t>
            </a:r>
            <a:r>
              <a:rPr lang="ru-RU" dirty="0" err="1" smtClean="0"/>
              <a:t>Болотских</a:t>
            </a:r>
            <a:r>
              <a:rPr lang="ru-RU" dirty="0" smtClean="0"/>
              <a:t> И.Г., ведущий библиотекарь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1540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Click="0" advTm="7000">
        <p14:switch dir="r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040160"/>
          </a:xfrm>
        </p:spPr>
        <p:txBody>
          <a:bodyPr>
            <a:noAutofit/>
          </a:bodyPr>
          <a:lstStyle/>
          <a:p>
            <a:pPr algn="r"/>
            <a:r>
              <a:rPr lang="ru-RU" sz="2400" dirty="0"/>
              <a:t>«Я хотел быть памятью. Памятью народа, который постигла большая беда»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i="1" dirty="0" smtClean="0"/>
              <a:t>А.И</a:t>
            </a:r>
            <a:r>
              <a:rPr lang="ru-RU" sz="2400" i="1" dirty="0"/>
              <a:t>. Солженицын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421" y="1371600"/>
            <a:ext cx="3069008" cy="4681538"/>
          </a:xfrm>
        </p:spPr>
      </p:pic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ru-RU" dirty="0"/>
              <a:t>Прошедший войну и сталинские лагеря, эмиграцию и триумфальное возвращение на родину, в полной мере познавший взлёты и поражения, но при этом сохранивший человеческое достоинство и совесть — именно таким вошёл Солженицын в историю ХХ века. Основная тема его произведений — сохранение человеческой души в условиях тоталитаризма. Трагические судьбы его героев, неразрывно связанные с историей страны, по-прежнему волнуют читателей во всех уголках земного шара.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394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Click="0" advTm="7000">
        <p14:switch dir="r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621" y="0"/>
            <a:ext cx="8534400" cy="1040160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/>
              <a:t>       </a:t>
            </a:r>
            <a:r>
              <a:rPr lang="ru-RU" sz="2000" dirty="0" err="1" smtClean="0"/>
              <a:t>Сараскина</a:t>
            </a:r>
            <a:r>
              <a:rPr lang="ru-RU" sz="2000" dirty="0"/>
              <a:t>, Л.И</a:t>
            </a:r>
            <a:r>
              <a:rPr lang="ru-RU" sz="2000" dirty="0" smtClean="0"/>
              <a:t>. Александр </a:t>
            </a:r>
            <a:r>
              <a:rPr lang="ru-RU" sz="2000" dirty="0"/>
              <a:t>Солженицын / </a:t>
            </a:r>
            <a:r>
              <a:rPr lang="ru-RU" sz="2000" dirty="0" err="1"/>
              <a:t>Л.Сараскина</a:t>
            </a:r>
            <a:r>
              <a:rPr lang="ru-RU" sz="2000" dirty="0"/>
              <a:t>. - М. : Молодая гвардия, 2008. - 935 с.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2" t="13535" r="29979" b="18181"/>
          <a:stretch/>
        </p:blipFill>
        <p:spPr>
          <a:xfrm>
            <a:off x="357179" y="1556792"/>
            <a:ext cx="1910565" cy="2882906"/>
          </a:xfrm>
          <a:prstGeom prst="rect">
            <a:avLst/>
          </a:prstGeom>
        </p:spPr>
      </p:pic>
      <p:pic>
        <p:nvPicPr>
          <p:cNvPr id="14" name="Объект 13"/>
          <p:cNvPicPr>
            <a:picLocks noGrp="1" noChangeAspect="1"/>
          </p:cNvPicPr>
          <p:nvPr>
            <p:ph sz="quarter" idx="1"/>
          </p:nvPr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558" t="11914" r="6947" b="47480"/>
          <a:stretch/>
        </p:blipFill>
        <p:spPr>
          <a:xfrm rot="16200000">
            <a:off x="2123346" y="1998892"/>
            <a:ext cx="2881087" cy="2000525"/>
          </a:xfr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54" t="58283" r="6203" b="4141"/>
          <a:stretch/>
        </p:blipFill>
        <p:spPr>
          <a:xfrm rot="16200000">
            <a:off x="1564551" y="4203554"/>
            <a:ext cx="1688881" cy="230979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860031" y="1403897"/>
            <a:ext cx="4018593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Александр Исаевич Солженицын — редкий в современной словесности пример писателя-трибуна, писателя-моралиста. Его биография вместила в себя войну и лагеря, Нобелевскую премию и преследования, </a:t>
            </a:r>
            <a:r>
              <a:rPr lang="ru-RU" sz="1400" dirty="0" smtClean="0"/>
              <a:t>завершившиеся </a:t>
            </a:r>
            <a:r>
              <a:rPr lang="ru-RU" sz="1400" dirty="0"/>
              <a:t>изгнанием из СССР. 20 лет, проведённые в эмиграции, не разорвали связь Солженицына с родиной — сразу после триумфального возвращения в Москву он включился в общественную жизнь, напряжённо размышляя о том, «как нам обустроить Россию». Не смягчая выражений, не стараясь угодить власть имущим, он много раз вызывал на себя огонь критики справа и слева, но сохранил </a:t>
            </a:r>
            <a:r>
              <a:rPr lang="ru-RU" sz="1400" dirty="0" smtClean="0"/>
              <a:t> высокий </a:t>
            </a:r>
            <a:r>
              <a:rPr lang="ru-RU" sz="1400" dirty="0"/>
              <a:t>моральный авторитет и звание </a:t>
            </a:r>
            <a:r>
              <a:rPr lang="ru-RU" sz="1400" dirty="0" smtClean="0"/>
              <a:t>живого </a:t>
            </a:r>
            <a:r>
              <a:rPr lang="ru-RU" sz="1400" dirty="0"/>
              <a:t>классика современной русской литературы. К 90-летию </a:t>
            </a:r>
            <a:r>
              <a:rPr lang="ru-RU" sz="1400" dirty="0" smtClean="0"/>
              <a:t> А</a:t>
            </a:r>
            <a:r>
              <a:rPr lang="ru-RU" sz="1400" dirty="0"/>
              <a:t>. И. </a:t>
            </a:r>
            <a:r>
              <a:rPr lang="ru-RU" sz="1400" dirty="0" smtClean="0"/>
              <a:t>Солженицына  приурочен </a:t>
            </a:r>
            <a:r>
              <a:rPr lang="ru-RU" sz="1400" dirty="0"/>
              <a:t>выход его первой полной биографии, созданной </a:t>
            </a:r>
            <a:r>
              <a:rPr lang="ru-RU" sz="1400" dirty="0" smtClean="0"/>
              <a:t>известной </a:t>
            </a:r>
            <a:r>
              <a:rPr lang="ru-RU" sz="1400" dirty="0"/>
              <a:t>писательницей и историком литературы Л. И. </a:t>
            </a:r>
            <a:r>
              <a:rPr lang="ru-RU" sz="1400" dirty="0" err="1"/>
              <a:t>Сараскиной</a:t>
            </a:r>
            <a:r>
              <a:rPr lang="ru-RU" sz="1400" dirty="0"/>
              <a:t> на основе уникальных архивных документов, бесед с самим Солженицыным и </a:t>
            </a:r>
            <a:r>
              <a:rPr lang="ru-RU" sz="1400" dirty="0" smtClean="0"/>
              <a:t>членами </a:t>
            </a:r>
            <a:r>
              <a:rPr lang="ru-RU" sz="1400" dirty="0"/>
              <a:t>его семьи.</a:t>
            </a:r>
          </a:p>
        </p:txBody>
      </p:sp>
    </p:spTree>
    <p:extLst>
      <p:ext uri="{BB962C8B-B14F-4D97-AF65-F5344CB8AC3E}">
        <p14:creationId xmlns:p14="http://schemas.microsoft.com/office/powerpoint/2010/main" val="4108099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Click="0" advTm="7000">
        <p14:switch dir="r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24136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/>
              <a:t>    </a:t>
            </a:r>
            <a:r>
              <a:rPr lang="ru-RU" sz="2000" dirty="0" err="1" smtClean="0"/>
              <a:t>Решетовская</a:t>
            </a:r>
            <a:r>
              <a:rPr lang="ru-RU" sz="2000" dirty="0"/>
              <a:t>, Н.А</a:t>
            </a:r>
            <a:r>
              <a:rPr lang="ru-RU" sz="2000" dirty="0" smtClean="0"/>
              <a:t>.  Александр </a:t>
            </a:r>
            <a:r>
              <a:rPr lang="ru-RU" sz="2000" dirty="0"/>
              <a:t>Солженицын и читающая Россия / Н.А</a:t>
            </a:r>
            <a:r>
              <a:rPr lang="ru-RU" sz="2000" dirty="0" smtClean="0"/>
              <a:t>. </a:t>
            </a:r>
            <a:r>
              <a:rPr lang="ru-RU" sz="2000" dirty="0" err="1" smtClean="0"/>
              <a:t>Решетовская</a:t>
            </a:r>
            <a:r>
              <a:rPr lang="ru-RU" sz="2000" dirty="0"/>
              <a:t>. - М</a:t>
            </a:r>
            <a:r>
              <a:rPr lang="ru-RU" sz="2000" dirty="0" smtClean="0"/>
              <a:t>.: </a:t>
            </a:r>
            <a:r>
              <a:rPr lang="ru-RU" sz="2000" dirty="0"/>
              <a:t>Советская Россия, 1990. - 416 с.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357" t="7805" r="3781" b="72274"/>
          <a:stretch/>
        </p:blipFill>
        <p:spPr>
          <a:xfrm rot="16200000">
            <a:off x="2350510" y="4209361"/>
            <a:ext cx="2363924" cy="1512168"/>
          </a:xfr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22" y="1591318"/>
            <a:ext cx="1872208" cy="2937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23" t="65758" r="50000" b="6566"/>
          <a:stretch/>
        </p:blipFill>
        <p:spPr>
          <a:xfrm rot="16200000">
            <a:off x="2521352" y="1765632"/>
            <a:ext cx="1944216" cy="159019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7" t="7980" r="60664" b="50000"/>
          <a:stretch/>
        </p:blipFill>
        <p:spPr>
          <a:xfrm rot="16200000">
            <a:off x="716812" y="4308439"/>
            <a:ext cx="1422263" cy="225567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572000" y="1412776"/>
            <a:ext cx="4248472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Двадцать пять лет супружеской жизни с А. И. Солженицыным позволили </a:t>
            </a:r>
            <a:r>
              <a:rPr lang="ru-RU" sz="1600" dirty="0" smtClean="0"/>
              <a:t>Н. </a:t>
            </a:r>
            <a:r>
              <a:rPr lang="ru-RU" sz="1600" dirty="0" err="1"/>
              <a:t>Решетовской</a:t>
            </a:r>
            <a:r>
              <a:rPr lang="ru-RU" sz="1600" dirty="0"/>
              <a:t> накопить обширный фактический материал о характере и </a:t>
            </a:r>
            <a:r>
              <a:rPr lang="ru-RU" sz="1600" dirty="0" smtClean="0"/>
              <a:t>особенностях </a:t>
            </a:r>
            <a:r>
              <a:rPr lang="ru-RU" sz="1600" dirty="0"/>
              <a:t>творческой судьбы лауреата Нобелевской премии. В книге освещается </a:t>
            </a:r>
            <a:r>
              <a:rPr lang="ru-RU" sz="1600" dirty="0" smtClean="0"/>
              <a:t>студенческая жизнь </a:t>
            </a:r>
            <a:r>
              <a:rPr lang="ru-RU" sz="1600" dirty="0"/>
              <a:t>писателя, его участие в Великой Отечественной войне, долгие годы необоснованного заключения и трудное время жизни в Рязани, когда создавались ныне широко </a:t>
            </a:r>
            <a:r>
              <a:rPr lang="ru-RU" sz="1600" dirty="0" smtClean="0"/>
              <a:t>известные </a:t>
            </a:r>
            <a:r>
              <a:rPr lang="ru-RU" sz="1600" dirty="0"/>
              <a:t>произведения «В круге первом», «Один </a:t>
            </a:r>
            <a:r>
              <a:rPr lang="ru-RU" sz="1600" dirty="0" smtClean="0"/>
              <a:t>день </a:t>
            </a:r>
            <a:r>
              <a:rPr lang="ru-RU" sz="1600" dirty="0"/>
              <a:t>Ивана </a:t>
            </a:r>
            <a:r>
              <a:rPr lang="ru-RU" sz="1600" dirty="0" smtClean="0"/>
              <a:t>Денисовича</a:t>
            </a:r>
            <a:r>
              <a:rPr lang="ru-RU" sz="1600" dirty="0"/>
              <a:t>», «Раковый корпус», «Архипелаг ГУЛАГ», с которыми наконец-то могут познакомиться советские читатели. Воссоздавая минувшее, автор </a:t>
            </a:r>
            <a:r>
              <a:rPr lang="ru-RU" sz="1600" dirty="0" smtClean="0"/>
              <a:t>не </a:t>
            </a:r>
            <a:r>
              <a:rPr lang="ru-RU" sz="1600" dirty="0"/>
              <a:t>стремится к </a:t>
            </a:r>
            <a:r>
              <a:rPr lang="ru-RU" sz="1600" dirty="0" smtClean="0"/>
              <a:t>анализу </a:t>
            </a:r>
            <a:r>
              <a:rPr lang="ru-RU" sz="1600" dirty="0"/>
              <a:t>книг А </a:t>
            </a:r>
            <a:r>
              <a:rPr lang="ru-RU" sz="1600" dirty="0" smtClean="0"/>
              <a:t>.И.   Солженицына: пусть </a:t>
            </a:r>
            <a:r>
              <a:rPr lang="ru-RU" sz="1600" dirty="0"/>
              <a:t>этим занимаются </a:t>
            </a:r>
            <a:r>
              <a:rPr lang="ru-RU" sz="1600" dirty="0" smtClean="0"/>
              <a:t>специалисты.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994384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Click="0" advTm="7000">
        <p14:switch dir="r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040160"/>
          </a:xfrm>
        </p:spPr>
        <p:txBody>
          <a:bodyPr>
            <a:noAutofit/>
          </a:bodyPr>
          <a:lstStyle/>
          <a:p>
            <a:pPr algn="l"/>
            <a:r>
              <a:rPr lang="ru-RU" sz="1600" dirty="0"/>
              <a:t> </a:t>
            </a:r>
            <a:r>
              <a:rPr lang="ru-RU" sz="1600" dirty="0" smtClean="0"/>
              <a:t>    Солженицын </a:t>
            </a:r>
            <a:r>
              <a:rPr lang="ru-RU" sz="1600" dirty="0"/>
              <a:t>Александр Исаевич (1918-2008) / [сост. </a:t>
            </a:r>
            <a:r>
              <a:rPr lang="ru-RU" sz="1600" dirty="0" err="1"/>
              <a:t>Л.А.Кудряшева</a:t>
            </a:r>
            <a:r>
              <a:rPr lang="ru-RU" sz="1600" dirty="0"/>
              <a:t>]. - М. : Русская школьная библиотечная ассоциация, 2013. - 24 с. : 8 л. </a:t>
            </a:r>
            <a:r>
              <a:rPr lang="ru-RU" sz="1600" dirty="0" err="1"/>
              <a:t>цв</a:t>
            </a:r>
            <a:r>
              <a:rPr lang="ru-RU" sz="1600" dirty="0"/>
              <a:t>. ил. - (Профессиональная библиотека школьного библиотекаря. Приложение к журналу "Школьная библиотека").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Издание включает иллюстративный материал о жизни и творчестве А.И. Солженицына и текстовую подборку, содержащую статьи о деятельности писателя, о русском национальном характере в произведениях «Один день Ивана Денисовича» и «Матренин двор», кроссворд «Солженицын» и др.</a:t>
            </a:r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3" t="1616" r="5785" b="5455"/>
          <a:stretch/>
        </p:blipFill>
        <p:spPr>
          <a:xfrm>
            <a:off x="404989" y="1556793"/>
            <a:ext cx="2294804" cy="323806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6" t="3839" r="8567" b="7879"/>
          <a:stretch/>
        </p:blipFill>
        <p:spPr>
          <a:xfrm>
            <a:off x="2267744" y="3068960"/>
            <a:ext cx="2319256" cy="3238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19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Click="0" advTm="7000">
        <p14:switch dir="r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1600" dirty="0"/>
              <a:t> </a:t>
            </a:r>
            <a:r>
              <a:rPr lang="ru-RU" sz="1600" dirty="0" smtClean="0"/>
              <a:t>    </a:t>
            </a:r>
            <a:r>
              <a:rPr lang="ru-RU" sz="1600" dirty="0">
                <a:solidFill>
                  <a:srgbClr val="B32C16">
                    <a:shade val="75000"/>
                  </a:srgbClr>
                </a:solidFill>
              </a:rPr>
              <a:t> Между двумя юбилеями (1998-2003) : писатели, критики, литературоведы о творчестве А.И</a:t>
            </a:r>
            <a:r>
              <a:rPr lang="ru-RU" sz="1600" dirty="0" smtClean="0">
                <a:solidFill>
                  <a:srgbClr val="B32C16">
                    <a:shade val="75000"/>
                  </a:srgbClr>
                </a:solidFill>
              </a:rPr>
              <a:t>. Солженицына</a:t>
            </a:r>
            <a:r>
              <a:rPr lang="ru-RU" sz="1600" dirty="0">
                <a:solidFill>
                  <a:srgbClr val="B32C16">
                    <a:shade val="75000"/>
                  </a:srgbClr>
                </a:solidFill>
              </a:rPr>
              <a:t>: альманах / сост. Н.А</a:t>
            </a:r>
            <a:r>
              <a:rPr lang="ru-RU" sz="1600" dirty="0" smtClean="0">
                <a:solidFill>
                  <a:srgbClr val="B32C16">
                    <a:shade val="75000"/>
                  </a:srgbClr>
                </a:solidFill>
              </a:rPr>
              <a:t>. Струве</a:t>
            </a:r>
            <a:r>
              <a:rPr lang="ru-RU" sz="1600" dirty="0">
                <a:solidFill>
                  <a:srgbClr val="B32C16">
                    <a:shade val="75000"/>
                  </a:srgbClr>
                </a:solidFill>
              </a:rPr>
              <a:t>, В.А</a:t>
            </a:r>
            <a:r>
              <a:rPr lang="ru-RU" sz="1600" dirty="0" smtClean="0">
                <a:solidFill>
                  <a:srgbClr val="B32C16">
                    <a:shade val="75000"/>
                  </a:srgbClr>
                </a:solidFill>
              </a:rPr>
              <a:t>. Москвин</a:t>
            </a:r>
            <a:r>
              <a:rPr lang="ru-RU" sz="1600" dirty="0">
                <a:solidFill>
                  <a:srgbClr val="B32C16">
                    <a:shade val="75000"/>
                  </a:srgbClr>
                </a:solidFill>
              </a:rPr>
              <a:t>. - М. : Русский путь, 2005. - 554 с.</a:t>
            </a:r>
            <a:endParaRPr lang="ru-RU" sz="1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2" t="7847" r="13868" b="11496"/>
          <a:stretch/>
        </p:blipFill>
        <p:spPr>
          <a:xfrm>
            <a:off x="827584" y="1700808"/>
            <a:ext cx="3155204" cy="4320480"/>
          </a:xfrm>
        </p:spPr>
      </p:pic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Альманах содержит новейшие публикации А.И</a:t>
            </a:r>
            <a:r>
              <a:rPr lang="ru-RU" dirty="0" smtClean="0"/>
              <a:t>. Солженицына</a:t>
            </a:r>
            <a:r>
              <a:rPr lang="ru-RU" dirty="0"/>
              <a:t>, а также </a:t>
            </a:r>
            <a:r>
              <a:rPr lang="ru-RU" dirty="0" smtClean="0"/>
              <a:t>фрагменты </a:t>
            </a:r>
            <a:r>
              <a:rPr lang="ru-RU" dirty="0"/>
              <a:t>из его неопубликованных сочинений (первый раздел). Во втором разделе собраны наиболее заметные выступления отечественных писателей, публицистов, критиков и литературоведов, посвященные жизни и творчеству А.И</a:t>
            </a:r>
            <a:r>
              <a:rPr lang="ru-RU" dirty="0" smtClean="0"/>
              <a:t>. Солженицына </a:t>
            </a:r>
            <a:r>
              <a:rPr lang="ru-RU" dirty="0"/>
              <a:t>и приуроченные к его 80- и 85-летнему юбилеям. Третий раздел составили </a:t>
            </a:r>
            <a:r>
              <a:rPr lang="ru-RU" dirty="0" smtClean="0"/>
              <a:t>материалы </a:t>
            </a:r>
            <a:r>
              <a:rPr lang="ru-RU" dirty="0"/>
              <a:t>Международной научной конференции «Александр Солженицын: проблемы художественного творчества. К 85-летию писателя» (Москва, 2003 г.).</a:t>
            </a:r>
          </a:p>
        </p:txBody>
      </p:sp>
    </p:spTree>
    <p:extLst>
      <p:ext uri="{BB962C8B-B14F-4D97-AF65-F5344CB8AC3E}">
        <p14:creationId xmlns:p14="http://schemas.microsoft.com/office/powerpoint/2010/main" val="1999202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Click="0" advTm="7000">
        <p14:switch dir="r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680120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/>
              <a:t>      Солженицын</a:t>
            </a:r>
            <a:r>
              <a:rPr lang="ru-RU" sz="2000" dirty="0"/>
              <a:t>, А.И</a:t>
            </a:r>
            <a:r>
              <a:rPr lang="ru-RU" sz="2000" dirty="0" smtClean="0"/>
              <a:t>. </a:t>
            </a:r>
            <a:r>
              <a:rPr lang="ru-RU" sz="2000" dirty="0" err="1" smtClean="0"/>
              <a:t>Протеревши</a:t>
            </a:r>
            <a:r>
              <a:rPr lang="ru-RU" sz="2000" dirty="0" smtClean="0"/>
              <a:t> </a:t>
            </a:r>
            <a:r>
              <a:rPr lang="ru-RU" sz="2000" dirty="0"/>
              <a:t>глаза : сборник / А.И</a:t>
            </a:r>
            <a:r>
              <a:rPr lang="ru-RU" sz="2000" dirty="0" smtClean="0"/>
              <a:t>. Солженицын</a:t>
            </a:r>
            <a:r>
              <a:rPr lang="ru-RU" sz="2000" dirty="0"/>
              <a:t>. - М. : Наш дом, 1999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/>
              <a:t>В книге помещены произведения тюремно-лагерно-ссыльных лет. В нее вошли поэма "Дороженька", лагерные стихи, </a:t>
            </a:r>
            <a:r>
              <a:rPr lang="ru-RU" dirty="0" smtClean="0"/>
              <a:t>неоконченная повесть </a:t>
            </a:r>
            <a:r>
              <a:rPr lang="ru-RU" dirty="0"/>
              <a:t>"Люби революцию" и очерк " </a:t>
            </a:r>
            <a:r>
              <a:rPr lang="ru-RU" dirty="0" err="1"/>
              <a:t>Протеревши</a:t>
            </a:r>
            <a:r>
              <a:rPr lang="ru-RU" dirty="0"/>
              <a:t> глаза".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56792"/>
            <a:ext cx="2969896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2032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Click="0" advTm="7000">
        <p14:switch dir="r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662736" cy="758952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/>
              <a:t>        Солженицын</a:t>
            </a:r>
            <a:r>
              <a:rPr lang="ru-RU" sz="2000" dirty="0"/>
              <a:t>, А.И</a:t>
            </a:r>
            <a:r>
              <a:rPr lang="ru-RU" sz="2000" dirty="0" smtClean="0"/>
              <a:t>. Россия </a:t>
            </a:r>
            <a:r>
              <a:rPr lang="ru-RU" sz="2000" dirty="0"/>
              <a:t>в обвале / А.И</a:t>
            </a:r>
            <a:r>
              <a:rPr lang="ru-RU" sz="2000" dirty="0" smtClean="0"/>
              <a:t>. Солженицын</a:t>
            </a:r>
            <a:r>
              <a:rPr lang="ru-RU" sz="2000" dirty="0"/>
              <a:t>. - М. : Русский путь, 1998. - 208 с.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13"/>
          <a:stretch/>
        </p:blipFill>
        <p:spPr>
          <a:xfrm>
            <a:off x="899592" y="1556792"/>
            <a:ext cx="3096344" cy="4321956"/>
          </a:xfrm>
        </p:spPr>
      </p:pic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Эта работа продолжает серию крупных публицистических работ автора о положении в нашей стране и проектах </a:t>
            </a:r>
            <a:r>
              <a:rPr lang="ru-RU" dirty="0" smtClean="0"/>
              <a:t>общественных </a:t>
            </a:r>
            <a:r>
              <a:rPr lang="ru-RU" dirty="0"/>
              <a:t>преобразований</a:t>
            </a:r>
            <a:r>
              <a:rPr lang="ru-RU" dirty="0" smtClean="0"/>
              <a:t>: "</a:t>
            </a:r>
            <a:r>
              <a:rPr lang="ru-RU" dirty="0"/>
              <a:t>Письмо вождям Советского Союза" — 1973</a:t>
            </a:r>
            <a:r>
              <a:rPr lang="ru-RU" dirty="0" smtClean="0"/>
              <a:t>, "</a:t>
            </a:r>
            <a:r>
              <a:rPr lang="ru-RU" dirty="0"/>
              <a:t>Как нам обустроить Россию?" — 1990</a:t>
            </a:r>
            <a:r>
              <a:rPr lang="ru-RU" dirty="0" smtClean="0"/>
              <a:t>, "</a:t>
            </a:r>
            <a:r>
              <a:rPr lang="ru-RU" dirty="0"/>
              <a:t>Русский вопрос к концу XX века" — 1994.</a:t>
            </a:r>
          </a:p>
          <a:p>
            <a:r>
              <a:rPr lang="ru-RU" dirty="0"/>
              <a:t>В предлагаемой книге рассмотрены государственные, </a:t>
            </a:r>
            <a:r>
              <a:rPr lang="ru-RU" dirty="0" smtClean="0"/>
              <a:t>общественные</a:t>
            </a:r>
            <a:r>
              <a:rPr lang="ru-RU" dirty="0"/>
              <a:t>, национальные, нравственные и бытовые </a:t>
            </a:r>
            <a:r>
              <a:rPr lang="ru-RU" dirty="0" smtClean="0"/>
              <a:t>процессы</a:t>
            </a:r>
            <a:r>
              <a:rPr lang="ru-RU" dirty="0"/>
              <a:t>, происходившие в нашей стране за последнее </a:t>
            </a:r>
            <a:r>
              <a:rPr lang="ru-RU" dirty="0" smtClean="0"/>
              <a:t>десятилетие</a:t>
            </a:r>
            <a:r>
              <a:rPr lang="ru-RU" dirty="0"/>
              <a:t>, происходящие </a:t>
            </a:r>
            <a:r>
              <a:rPr lang="ru-RU" dirty="0" smtClean="0"/>
              <a:t>ныне</a:t>
            </a:r>
            <a:r>
              <a:rPr lang="ru-RU" dirty="0"/>
              <a:t>, и доступные оценки на будущее.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2577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Click="0" advTm="7000">
        <p14:switch dir="r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040160"/>
          </a:xfrm>
        </p:spPr>
        <p:txBody>
          <a:bodyPr>
            <a:noAutofit/>
          </a:bodyPr>
          <a:lstStyle/>
          <a:p>
            <a:pPr algn="l"/>
            <a:r>
              <a:rPr lang="ru-RU" sz="2000" dirty="0"/>
              <a:t>Солженицын, А.И.</a:t>
            </a:r>
            <a:br>
              <a:rPr lang="ru-RU" sz="2000" dirty="0"/>
            </a:br>
            <a:r>
              <a:rPr lang="ru-RU" sz="2000" dirty="0"/>
              <a:t>   На изломах / </a:t>
            </a:r>
            <a:r>
              <a:rPr lang="ru-RU" sz="2000" dirty="0" err="1"/>
              <a:t>А.И.Солженицын</a:t>
            </a:r>
            <a:r>
              <a:rPr lang="ru-RU" sz="2000" dirty="0"/>
              <a:t>. - Ярославль : Верхняя Волга, 1998. - 608 с.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64" t="3255" r="10705" b="28383"/>
          <a:stretch/>
        </p:blipFill>
        <p:spPr>
          <a:xfrm>
            <a:off x="899592" y="1556792"/>
            <a:ext cx="2995658" cy="4464496"/>
          </a:xfrm>
        </p:spPr>
      </p:pic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5009728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В этой книге собраны все уже </a:t>
            </a:r>
            <a:r>
              <a:rPr lang="ru-RU" dirty="0" smtClean="0"/>
              <a:t>опубликованные </a:t>
            </a:r>
            <a:r>
              <a:rPr lang="ru-RU" dirty="0"/>
              <a:t>рассказы А. И. Солженицына — как ранние, начиная с принесшего </a:t>
            </a:r>
            <a:r>
              <a:rPr lang="ru-RU" dirty="0" smtClean="0"/>
              <a:t>писателю </a:t>
            </a:r>
            <a:r>
              <a:rPr lang="ru-RU" dirty="0"/>
              <a:t>отечественную и мировую славу «</a:t>
            </a:r>
            <a:r>
              <a:rPr lang="ru-RU" dirty="0" smtClean="0"/>
              <a:t>Одного </a:t>
            </a:r>
            <a:r>
              <a:rPr lang="ru-RU" dirty="0"/>
              <a:t>дня Ивана Денисовича» и вплоть до </a:t>
            </a:r>
            <a:r>
              <a:rPr lang="ru-RU" dirty="0" smtClean="0"/>
              <a:t>высылки </a:t>
            </a:r>
            <a:r>
              <a:rPr lang="ru-RU" dirty="0"/>
              <a:t>его за границу, так и поздние, после его возврата в Россию. Соответственно на ранние и поздние разделены и «крохотки». (В годы изгнания, 1974—1994, Солженицын ни рассказов, ни «крохоток» не писал.)</a:t>
            </a:r>
          </a:p>
          <a:p>
            <a:r>
              <a:rPr lang="ru-RU" dirty="0"/>
              <a:t>В предлагаемом читателю издании </a:t>
            </a:r>
            <a:r>
              <a:rPr lang="ru-RU" dirty="0" smtClean="0"/>
              <a:t>учтена </a:t>
            </a:r>
            <a:r>
              <a:rPr lang="ru-RU" dirty="0"/>
              <a:t>авторская орфография, принципы </a:t>
            </a:r>
            <a:r>
              <a:rPr lang="ru-RU" dirty="0" smtClean="0"/>
              <a:t>которой </a:t>
            </a:r>
            <a:r>
              <a:rPr lang="ru-RU" dirty="0"/>
              <a:t>изложены А. И. Солженицыным в «</a:t>
            </a:r>
            <a:r>
              <a:rPr lang="ru-RU" dirty="0" smtClean="0"/>
              <a:t>Некоторых </a:t>
            </a:r>
            <a:r>
              <a:rPr lang="ru-RU" dirty="0"/>
              <a:t>грамматических соображениях</a:t>
            </a:r>
            <a:r>
              <a:rPr lang="ru-RU" dirty="0" smtClean="0"/>
              <a:t>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3491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Click="0" advTm="7000">
        <p14:switch dir="r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773</TotalTime>
  <Words>1827</Words>
  <Application>Microsoft Office PowerPoint</Application>
  <PresentationFormat>Экран (4:3)</PresentationFormat>
  <Paragraphs>45</Paragraphs>
  <Slides>19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Официальная</vt:lpstr>
      <vt:lpstr>Каждое произведение – поступок</vt:lpstr>
      <vt:lpstr>«Я хотел быть памятью. Памятью народа, который постигла большая беда»  А.И. Солженицын</vt:lpstr>
      <vt:lpstr>       Сараскина, Л.И. Александр Солженицын / Л.Сараскина. - М. : Молодая гвардия, 2008. - 935 с.</vt:lpstr>
      <vt:lpstr>    Решетовская, Н.А.  Александр Солженицын и читающая Россия / Н.А. Решетовская. - М.: Советская Россия, 1990. - 416 с.</vt:lpstr>
      <vt:lpstr>     Солженицын Александр Исаевич (1918-2008) / [сост. Л.А.Кудряшева]. - М. : Русская школьная библиотечная ассоциация, 2013. - 24 с. : 8 л. цв. ил. - (Профессиональная библиотека школьного библиотекаря. Приложение к журналу "Школьная библиотека").</vt:lpstr>
      <vt:lpstr>      Между двумя юбилеями (1998-2003) : писатели, критики, литературоведы о творчестве А.И. Солженицына: альманах / сост. Н.А. Струве, В.А. Москвин. - М. : Русский путь, 2005. - 554 с.</vt:lpstr>
      <vt:lpstr>      Солженицын, А.И. Протеревши глаза : сборник / А.И. Солженицын. - М. : Наш дом, 1999.</vt:lpstr>
      <vt:lpstr>        Солженицын, А.И. Россия в обвале / А.И. Солженицын. - М. : Русский путь, 1998. - 208 с.</vt:lpstr>
      <vt:lpstr>Солженицын, А.И.    На изломах / А.И.Солженицын. - Ярославль : Верхняя Волга, 1998. - 608 с.</vt:lpstr>
      <vt:lpstr>      Солженицын, А.И. Ленин. Цюрих-Петроград : главы из книги "Красное Колесо". - Екатеринбург : У-Фактория, 2001. - 416 с.</vt:lpstr>
      <vt:lpstr>Солженицын, А.И. Столыпин и Царь : главы из книги "Красное Колесо". - Екатеринбург : У-Фактория, 2001. - 448 с.</vt:lpstr>
      <vt:lpstr>Солженицын, А.И.    Август Четырнадцатого / А.И. Солженицын // Роман-газета. – 1992. – 29. </vt:lpstr>
      <vt:lpstr>      Солженицын, А.И. В круге первом : роман / А.И. Солженицын. - М. : СЛОВО, 2001. - 648 с.</vt:lpstr>
      <vt:lpstr>       Солженицын, А.И. Архипелаг ГУЛАГ, 1918-1956. Опыт художественного исследования / А.И. Солженицын. - сокращенное изд. - М. : Просвещение, 2011. - 512 с.</vt:lpstr>
      <vt:lpstr>        Еремина Т. Учебно-исследовательская конференция по книге А.И. Солженицына «Архипелаг ГУЛАГ» / Т. Ерёмина. — М. : Чистые пруды, 2010. — 32 с. — (Библиотечка «Первого сентября», серия «Литература», Вып. 31).</vt:lpstr>
      <vt:lpstr>      Солженицын, А.И. Раковый корпус / А.И. Солженицын. - М. : АСТ, 2002. - 505 с.</vt:lpstr>
      <vt:lpstr>      Солженицын, А.И.  Двести лет вместе (1795-1995) : в 2 ч. Ч.1 / А.И. Солженицын. - М. : Русский путь, 2001. - 510 с. - (Исследования новейшей русской истории).</vt:lpstr>
      <vt:lpstr>          Костырченко Г.  Из-под глыб века:  о второй части книги А. Солженицына «Двести лет вместе»:  16+ / Костырченко Г.  // Родина. – 2003. - №7. – с. 17 – 23.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User</cp:lastModifiedBy>
  <cp:revision>55</cp:revision>
  <dcterms:created xsi:type="dcterms:W3CDTF">2016-08-18T01:11:40Z</dcterms:created>
  <dcterms:modified xsi:type="dcterms:W3CDTF">2016-09-01T04:27:08Z</dcterms:modified>
</cp:coreProperties>
</file>